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58"/>
  </p:notesMasterIdLst>
  <p:handoutMasterIdLst>
    <p:handoutMasterId r:id="rId59"/>
  </p:handoutMasterIdLst>
  <p:sldIdLst>
    <p:sldId id="327" r:id="rId2"/>
    <p:sldId id="257" r:id="rId3"/>
    <p:sldId id="323" r:id="rId4"/>
    <p:sldId id="302" r:id="rId5"/>
    <p:sldId id="303" r:id="rId6"/>
    <p:sldId id="305" r:id="rId7"/>
    <p:sldId id="306" r:id="rId8"/>
    <p:sldId id="324" r:id="rId9"/>
    <p:sldId id="358" r:id="rId10"/>
    <p:sldId id="337" r:id="rId11"/>
    <p:sldId id="325" r:id="rId12"/>
    <p:sldId id="338" r:id="rId13"/>
    <p:sldId id="359" r:id="rId14"/>
    <p:sldId id="308" r:id="rId15"/>
    <p:sldId id="309" r:id="rId16"/>
    <p:sldId id="310" r:id="rId17"/>
    <p:sldId id="326" r:id="rId18"/>
    <p:sldId id="339" r:id="rId19"/>
    <p:sldId id="340" r:id="rId20"/>
    <p:sldId id="284" r:id="rId21"/>
    <p:sldId id="342" r:id="rId22"/>
    <p:sldId id="328" r:id="rId23"/>
    <p:sldId id="318" r:id="rId24"/>
    <p:sldId id="329" r:id="rId25"/>
    <p:sldId id="347" r:id="rId26"/>
    <p:sldId id="314" r:id="rId27"/>
    <p:sldId id="348" r:id="rId28"/>
    <p:sldId id="330" r:id="rId29"/>
    <p:sldId id="349" r:id="rId30"/>
    <p:sldId id="331" r:id="rId31"/>
    <p:sldId id="350" r:id="rId32"/>
    <p:sldId id="351" r:id="rId33"/>
    <p:sldId id="352" r:id="rId34"/>
    <p:sldId id="316" r:id="rId35"/>
    <p:sldId id="319" r:id="rId36"/>
    <p:sldId id="353" r:id="rId37"/>
    <p:sldId id="332" r:id="rId38"/>
    <p:sldId id="320" r:id="rId39"/>
    <p:sldId id="322" r:id="rId40"/>
    <p:sldId id="335" r:id="rId41"/>
    <p:sldId id="357" r:id="rId42"/>
    <p:sldId id="333" r:id="rId43"/>
    <p:sldId id="334" r:id="rId44"/>
    <p:sldId id="362" r:id="rId45"/>
    <p:sldId id="363" r:id="rId46"/>
    <p:sldId id="364" r:id="rId47"/>
    <p:sldId id="365" r:id="rId48"/>
    <p:sldId id="366" r:id="rId49"/>
    <p:sldId id="372" r:id="rId50"/>
    <p:sldId id="373" r:id="rId51"/>
    <p:sldId id="374" r:id="rId52"/>
    <p:sldId id="368" r:id="rId53"/>
    <p:sldId id="369" r:id="rId54"/>
    <p:sldId id="370" r:id="rId55"/>
    <p:sldId id="371" r:id="rId56"/>
    <p:sldId id="301" r:id="rId57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8A3E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87" autoAdjust="0"/>
    <p:restoredTop sz="91994" autoAdjust="0"/>
  </p:normalViewPr>
  <p:slideViewPr>
    <p:cSldViewPr>
      <p:cViewPr varScale="1">
        <p:scale>
          <a:sx n="113" d="100"/>
          <a:sy n="113" d="100"/>
        </p:scale>
        <p:origin x="176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3" d="100"/>
          <a:sy n="73" d="100"/>
        </p:scale>
        <p:origin x="-1950" y="-11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BA76BF-B457-4B90-B4B3-43571E4EF264}" type="datetimeFigureOut">
              <a:rPr lang="en-US" smtClean="0"/>
              <a:pPr/>
              <a:t>10/14/19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AF3735-F73B-4968-8B62-FABC5035B9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4191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50FBA4-54CB-4F47-9E60-9948E678D92F}" type="datetimeFigureOut">
              <a:rPr lang="en-US" smtClean="0"/>
              <a:pPr/>
              <a:t>10/14/19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403070-B50B-42CE-9BA3-9B35B4762B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12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559A172-75F6-434C-AE3F-37C4A5FC0DB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97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관계가 </a:t>
            </a:r>
            <a:r>
              <a:rPr lang="en-US" altLang="ko-KR" dirty="0" err="1"/>
              <a:t>attribut</a:t>
            </a:r>
            <a:r>
              <a:rPr lang="ko-KR" altLang="en-US" dirty="0"/>
              <a:t>를 가질 때 </a:t>
            </a:r>
            <a:r>
              <a:rPr lang="en-US" altLang="ko-KR" dirty="0"/>
              <a:t>association class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42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653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543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1472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317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1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대상 분야</a:t>
            </a:r>
            <a:r>
              <a:rPr lang="ko-KR" altLang="en-US" baseline="0" dirty="0"/>
              <a:t> 문제에 포함된 주요 자료를 </a:t>
            </a:r>
            <a:r>
              <a:rPr lang="ko-KR" altLang="en-US" baseline="0" dirty="0" err="1"/>
              <a:t>찾아내고ㅗ</a:t>
            </a:r>
            <a:r>
              <a:rPr lang="ko-KR" altLang="en-US" baseline="0" dirty="0"/>
              <a:t> 객체들의 </a:t>
            </a:r>
            <a:r>
              <a:rPr lang="en-US" altLang="ko-KR" baseline="0" dirty="0"/>
              <a:t>structural </a:t>
            </a:r>
            <a:r>
              <a:rPr lang="ko-KR" altLang="en-US" baseline="0" dirty="0"/>
              <a:t>모델을 만든다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25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39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90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08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Unified process development high tech</a:t>
            </a:r>
          </a:p>
          <a:p>
            <a:r>
              <a:rPr lang="en-US" altLang="ko-KR" dirty="0"/>
              <a:t>CRC based low tech based</a:t>
            </a:r>
            <a:r>
              <a:rPr lang="en-US" altLang="ko-KR" baseline="0" dirty="0"/>
              <a:t> – unified process</a:t>
            </a:r>
            <a:r>
              <a:rPr lang="ko-KR" altLang="en-US" baseline="0" dirty="0"/>
              <a:t>와 경쟁관계로 보는 문헌도 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이 책에서는 보완하는 쪽을 활용한다</a:t>
            </a:r>
            <a:r>
              <a:rPr lang="en-US" altLang="ko-KR" baseline="0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921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6767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60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03070-B50B-42CE-9BA3-9B35B4762B06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48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28965" y="1294805"/>
            <a:ext cx="6486071" cy="3153668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lIns="91432" tIns="45716" rIns="91432" bIns="45716">
            <a:normAutofit/>
          </a:bodyPr>
          <a:lstStyle/>
          <a:p>
            <a:pPr>
              <a:spcBef>
                <a:spcPts val="1999"/>
              </a:spcBef>
              <a:buClr>
                <a:srgbClr val="6FB7D7"/>
              </a:buClr>
              <a:buSzPct val="110000"/>
              <a:buFont typeface="Wingdings 2" pitchFamily="18" charset="2"/>
              <a:buNone/>
            </a:pPr>
            <a:endParaRPr lang="en-US" sz="320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4000"/>
            <a:ext cx="6498158" cy="1724867"/>
          </a:xfrm>
        </p:spPr>
        <p:txBody>
          <a:bodyPr rtlCol="0">
            <a:noAutofit/>
          </a:bodyPr>
          <a:lstStyle>
            <a:lvl1pPr marL="0" indent="0" algn="ctr" defTabSz="914318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Times New Roman"/>
                <a:ea typeface="+mj-ea"/>
                <a:cs typeface="Times New Roman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2" y="3299013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318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Times New Roman"/>
                <a:ea typeface="+mn-ea"/>
                <a:cs typeface="Times New Roman"/>
              </a:defRPr>
            </a:lvl1pPr>
            <a:lvl2pPr marL="457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1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fld id="{EE7F9238-7CF9-4D66-ACB5-63D2F54409FD}" type="datetime1">
              <a:rPr lang="en-US" smtClean="0"/>
              <a:pPr/>
              <a:t>10/14/19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fld id="{D6526DEF-9BC9-40BE-B74F-E28A2F641F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4079545" cy="1162050"/>
          </a:xfrm>
        </p:spPr>
        <p:txBody>
          <a:bodyPr/>
          <a:lstStyle>
            <a:lvl1pPr algn="ctr">
              <a:defRPr sz="3600" b="0">
                <a:latin typeface="Times New Roman"/>
                <a:cs typeface="Times New Roman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latin typeface="Times New Roman"/>
                <a:cs typeface="Times New Roman"/>
              </a:defRPr>
            </a:lvl1pPr>
            <a:lvl2pPr marL="457159" indent="0">
              <a:buNone/>
              <a:defRPr sz="1200"/>
            </a:lvl2pPr>
            <a:lvl3pPr marL="914318" indent="0">
              <a:buNone/>
              <a:defRPr sz="1000"/>
            </a:lvl3pPr>
            <a:lvl4pPr marL="1371477" indent="0">
              <a:buNone/>
              <a:defRPr sz="900"/>
            </a:lvl4pPr>
            <a:lvl5pPr marL="1828637" indent="0">
              <a:buNone/>
              <a:defRPr sz="900"/>
            </a:lvl5pPr>
            <a:lvl6pPr marL="2285797" indent="0">
              <a:buNone/>
              <a:defRPr sz="900"/>
            </a:lvl6pPr>
            <a:lvl7pPr marL="2742956" indent="0">
              <a:buNone/>
              <a:defRPr sz="900"/>
            </a:lvl7pPr>
            <a:lvl8pPr marL="3200115" indent="0">
              <a:buNone/>
              <a:defRPr sz="900"/>
            </a:lvl8pPr>
            <a:lvl9pPr marL="365727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3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318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ea typeface="+mn-ea"/>
                <a:cs typeface="Times New Roman"/>
              </a:defRPr>
            </a:lvl1pPr>
            <a:lvl2pPr marL="457159" indent="0">
              <a:buNone/>
              <a:defRPr sz="2800"/>
            </a:lvl2pPr>
            <a:lvl3pPr marL="914318" indent="0">
              <a:buNone/>
              <a:defRPr sz="2400"/>
            </a:lvl3pPr>
            <a:lvl4pPr marL="1371477" indent="0">
              <a:buNone/>
              <a:defRPr sz="2000"/>
            </a:lvl4pPr>
            <a:lvl5pPr marL="1828637" indent="0">
              <a:buNone/>
              <a:defRPr sz="2000"/>
            </a:lvl5pPr>
            <a:lvl6pPr marL="2285797" indent="0">
              <a:buNone/>
              <a:defRPr sz="2000"/>
            </a:lvl6pPr>
            <a:lvl7pPr marL="2742956" indent="0">
              <a:buNone/>
              <a:defRPr sz="2000"/>
            </a:lvl7pPr>
            <a:lvl8pPr marL="3200115" indent="0">
              <a:buNone/>
              <a:defRPr sz="2000"/>
            </a:lvl8pPr>
            <a:lvl9pPr marL="3657274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pPr>
              <a:defRPr/>
            </a:pPr>
            <a:fld id="{3824469C-5163-4600-A731-67FB52258E34}" type="datetimeFigureOut">
              <a:rPr lang="es-ES" smtClean="0"/>
              <a:pPr>
                <a:defRPr/>
              </a:pPr>
              <a:t>14/10/19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pPr>
              <a:defRPr/>
            </a:pPr>
            <a:fld id="{A41C63B0-3153-442D-A83E-0B5819A035A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BA5457-0373-45C8-814E-87CD84CDA9AB}" type="datetimeFigureOut">
              <a:rPr lang="es-ES" smtClean="0"/>
              <a:pPr>
                <a:defRPr/>
              </a:pPr>
              <a:t>14/10/19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D85339-612C-4F7E-A37E-E7A89D5E33D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49C15A8-4656-42BA-8E1A-D3EEC29A4ADB}" type="datetime1">
              <a:rPr lang="es-ES" smtClean="0"/>
              <a:pPr/>
              <a:t>14/10/19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AE3C1E60-DCEE-48DD-8EC3-A6006513C3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9" y="3352802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9" y="4771030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1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59" indent="0">
              <a:buNone/>
              <a:defRPr sz="2800"/>
            </a:lvl2pPr>
            <a:lvl3pPr marL="914318" indent="0">
              <a:buNone/>
              <a:defRPr sz="2400"/>
            </a:lvl3pPr>
            <a:lvl4pPr marL="1371477" indent="0">
              <a:buNone/>
              <a:defRPr sz="2000"/>
            </a:lvl4pPr>
            <a:lvl5pPr marL="1828637" indent="0">
              <a:buNone/>
              <a:defRPr sz="2000"/>
            </a:lvl5pPr>
            <a:lvl6pPr marL="2285797" indent="0">
              <a:buNone/>
              <a:defRPr sz="2000"/>
            </a:lvl6pPr>
            <a:lvl7pPr marL="2742956" indent="0">
              <a:buNone/>
              <a:defRPr sz="2000"/>
            </a:lvl7pPr>
            <a:lvl8pPr marL="3200115" indent="0">
              <a:buNone/>
              <a:defRPr sz="2000"/>
            </a:lvl8pPr>
            <a:lvl9pPr marL="3657274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noProof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5836001-8BCB-4B1F-B4C2-EDAD6EAC87E0}" type="datetime1">
              <a:rPr lang="en-US" smtClean="0"/>
              <a:pPr/>
              <a:t>10/14/19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6EAC567-5787-4E79-A2D4-5DF11999A68E}" type="slidenum">
              <a:rPr lang="en-US" smtClean="0"/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6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6" y="3736006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5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63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9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95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11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27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668DA5C-ABAF-42A1-8492-7DCC93EE0275}" type="datetime1">
              <a:rPr lang="es-ES" smtClean="0"/>
              <a:pPr/>
              <a:t>14/10/19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8EAB6A0-F304-49B3-BA88-E697742BE9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F9AAF5-5828-4D8A-ACEA-12775DBB7DA2}" type="datetimeFigureOut">
              <a:rPr lang="es-ES" smtClean="0"/>
              <a:pPr>
                <a:defRPr/>
              </a:pPr>
              <a:t>14/10/19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22EBF2-B206-41F6-A906-CB58DE1A53F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59" indent="0">
              <a:buNone/>
              <a:defRPr sz="2000" b="1"/>
            </a:lvl2pPr>
            <a:lvl3pPr marL="914318" indent="0">
              <a:buNone/>
              <a:defRPr sz="1800" b="1"/>
            </a:lvl3pPr>
            <a:lvl4pPr marL="1371477" indent="0">
              <a:buNone/>
              <a:defRPr sz="1600" b="1"/>
            </a:lvl4pPr>
            <a:lvl5pPr marL="1828637" indent="0">
              <a:buNone/>
              <a:defRPr sz="1600" b="1"/>
            </a:lvl5pPr>
            <a:lvl6pPr marL="2285797" indent="0">
              <a:buNone/>
              <a:defRPr sz="1600" b="1"/>
            </a:lvl6pPr>
            <a:lvl7pPr marL="2742956" indent="0">
              <a:buNone/>
              <a:defRPr sz="1600" b="1"/>
            </a:lvl7pPr>
            <a:lvl8pPr marL="3200115" indent="0">
              <a:buNone/>
              <a:defRPr sz="1600" b="1"/>
            </a:lvl8pPr>
            <a:lvl9pPr marL="365727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6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59" indent="0">
              <a:buNone/>
              <a:defRPr sz="2000" b="1"/>
            </a:lvl2pPr>
            <a:lvl3pPr marL="914318" indent="0">
              <a:buNone/>
              <a:defRPr sz="1800" b="1"/>
            </a:lvl3pPr>
            <a:lvl4pPr marL="1371477" indent="0">
              <a:buNone/>
              <a:defRPr sz="1600" b="1"/>
            </a:lvl4pPr>
            <a:lvl5pPr marL="1828637" indent="0">
              <a:buNone/>
              <a:defRPr sz="1600" b="1"/>
            </a:lvl5pPr>
            <a:lvl6pPr marL="2285797" indent="0">
              <a:buNone/>
              <a:defRPr sz="1600" b="1"/>
            </a:lvl6pPr>
            <a:lvl7pPr marL="2742956" indent="0">
              <a:buNone/>
              <a:defRPr sz="1600" b="1"/>
            </a:lvl7pPr>
            <a:lvl8pPr marL="3200115" indent="0">
              <a:buNone/>
              <a:defRPr sz="1600" b="1"/>
            </a:lvl8pPr>
            <a:lvl9pPr marL="365727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6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FCAA2F-0D03-4602-B920-BDE334341347}" type="datetimeFigureOut">
              <a:rPr lang="es-ES" smtClean="0"/>
              <a:pPr>
                <a:defRPr/>
              </a:pPr>
              <a:t>14/10/19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FB527F-642E-4BC7-B0AA-EB5BCA0D756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E4A42A-EDED-4D5B-AE0E-121C67E399C0}" type="datetimeFigureOut">
              <a:rPr lang="es-ES" smtClean="0"/>
              <a:pPr>
                <a:defRPr/>
              </a:pPr>
              <a:t>14/10/19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651B24-1E6D-46B0-8696-A7DB563104F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1D2C8D-2067-46A6-97E9-326313AC673C}" type="datetimeFigureOut">
              <a:rPr lang="es-ES" smtClean="0"/>
              <a:pPr>
                <a:defRPr/>
              </a:pPr>
              <a:t>14/10/19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867036-1329-4292-A8F1-4C56F13FF94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159" indent="0">
              <a:buNone/>
              <a:defRPr sz="1200"/>
            </a:lvl2pPr>
            <a:lvl3pPr marL="914318" indent="0">
              <a:buNone/>
              <a:defRPr sz="1000"/>
            </a:lvl3pPr>
            <a:lvl4pPr marL="1371477" indent="0">
              <a:buNone/>
              <a:defRPr sz="900"/>
            </a:lvl4pPr>
            <a:lvl5pPr marL="1828637" indent="0">
              <a:buNone/>
              <a:defRPr sz="900"/>
            </a:lvl5pPr>
            <a:lvl6pPr marL="2285797" indent="0">
              <a:buNone/>
              <a:defRPr sz="900"/>
            </a:lvl6pPr>
            <a:lvl7pPr marL="2742956" indent="0">
              <a:buNone/>
              <a:defRPr sz="900"/>
            </a:lvl7pPr>
            <a:lvl8pPr marL="3200115" indent="0">
              <a:buNone/>
              <a:defRPr sz="900"/>
            </a:lvl8pPr>
            <a:lvl9pPr marL="365727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8822" y="6276083"/>
            <a:ext cx="2134810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481FC8-C5DB-4118-BE88-2A3E6CE74313}" type="datetimeFigureOut">
              <a:rPr lang="es-ES" smtClean="0"/>
              <a:pPr>
                <a:defRPr/>
              </a:pPr>
              <a:t>14/10/19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37595" y="4114800"/>
            <a:ext cx="4841119" cy="3646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8191" y="6276083"/>
            <a:ext cx="990298" cy="3646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86127B-E756-44C7-908F-643E641BF27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8822" y="108645"/>
            <a:ext cx="8043333" cy="1336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6" rIns="91432" bIns="45716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8822" y="1599903"/>
            <a:ext cx="8043333" cy="43442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1" name="Picture 6" descr="wiley_logo.png"/>
          <p:cNvPicPr>
            <a:picLocks noChangeAspect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476250" y="6247805"/>
            <a:ext cx="361345" cy="486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wiley_logo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6248400"/>
            <a:ext cx="361950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 userDrawn="1"/>
        </p:nvSpPr>
        <p:spPr>
          <a:xfrm>
            <a:off x="838200" y="6248400"/>
            <a:ext cx="696115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latin typeface="Times New Roman"/>
                <a:cs typeface="Times New Roman"/>
              </a:rPr>
              <a:t>PowerPoint Presentation for Dennis, Wixom, &amp; Tegarden </a:t>
            </a:r>
            <a:r>
              <a:rPr lang="en-US" sz="1100" i="1" dirty="0">
                <a:latin typeface="Times New Roman"/>
                <a:cs typeface="Times New Roman"/>
              </a:rPr>
              <a:t>Systems Analysis and Design with UML, 5th Edition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dirty="0">
                <a:latin typeface="Times New Roman"/>
                <a:cs typeface="Times New Roman"/>
              </a:rPr>
              <a:t>Copyright © 2015 John Wiley &amp; Sons, Inc.  All rights reserved.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Times New Roman"/>
          <a:ea typeface="ＭＳ Ｐゴシック" pitchFamily="-107" charset="-128"/>
          <a:cs typeface="Times New Roman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7" charset="0"/>
          <a:ea typeface="ＭＳ Ｐゴシック" pitchFamily="-107" charset="-128"/>
          <a:cs typeface="ＭＳ Ｐゴシック" pitchFamily="-107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7" charset="0"/>
          <a:ea typeface="ＭＳ Ｐゴシック" pitchFamily="-107" charset="-128"/>
          <a:cs typeface="ＭＳ Ｐゴシック" pitchFamily="-107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7" charset="0"/>
          <a:ea typeface="ＭＳ Ｐゴシック" pitchFamily="-107" charset="-128"/>
          <a:cs typeface="ＭＳ Ｐゴシック" pitchFamily="-107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7" charset="0"/>
          <a:ea typeface="ＭＳ Ｐゴシック" pitchFamily="-107" charset="-128"/>
          <a:cs typeface="ＭＳ Ｐゴシック" pitchFamily="-107" charset="-128"/>
        </a:defRPr>
      </a:lvl5pPr>
      <a:lvl6pPr marL="457159" algn="ctr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7" charset="0"/>
          <a:ea typeface="ＭＳ Ｐゴシック" pitchFamily="-107" charset="-128"/>
          <a:cs typeface="ＭＳ Ｐゴシック" pitchFamily="-107" charset="-128"/>
        </a:defRPr>
      </a:lvl6pPr>
      <a:lvl7pPr marL="914318" algn="ctr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7" charset="0"/>
          <a:ea typeface="ＭＳ Ｐゴシック" pitchFamily="-107" charset="-128"/>
          <a:cs typeface="ＭＳ Ｐゴシック" pitchFamily="-107" charset="-128"/>
        </a:defRPr>
      </a:lvl7pPr>
      <a:lvl8pPr marL="1371477" algn="ctr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7" charset="0"/>
          <a:ea typeface="ＭＳ Ｐゴシック" pitchFamily="-107" charset="-128"/>
          <a:cs typeface="ＭＳ Ｐゴシック" pitchFamily="-107" charset="-128"/>
        </a:defRPr>
      </a:lvl8pPr>
      <a:lvl9pPr marL="1828637" algn="ctr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7" charset="0"/>
          <a:ea typeface="ＭＳ Ｐゴシック" pitchFamily="-107" charset="-128"/>
          <a:cs typeface="ＭＳ Ｐゴシック" pitchFamily="-107" charset="-128"/>
        </a:defRPr>
      </a:lvl9pPr>
    </p:titleStyle>
    <p:bodyStyle>
      <a:lvl1pPr marL="348375" indent="-348375" algn="l" rtl="0" eaLnBrk="1" fontAlgn="base" hangingPunct="1">
        <a:spcBef>
          <a:spcPts val="1999"/>
        </a:spcBef>
        <a:spcAft>
          <a:spcPct val="0"/>
        </a:spcAft>
        <a:buClr>
          <a:srgbClr val="6FB7D7"/>
        </a:buClr>
        <a:buSzPct val="110000"/>
        <a:buFont typeface="Wingdings 2" pitchFamily="18" charset="2"/>
        <a:buChar char=""/>
        <a:defRPr sz="2400" kern="1200">
          <a:solidFill>
            <a:srgbClr val="595959"/>
          </a:solidFill>
          <a:latin typeface="Times New Roman"/>
          <a:ea typeface="ＭＳ Ｐゴシック" pitchFamily="-107" charset="-128"/>
          <a:cs typeface="Times New Roman"/>
        </a:defRPr>
      </a:lvl1pPr>
      <a:lvl2pPr marL="684737" indent="-336362" algn="l" rtl="0" eaLnBrk="1" fontAlgn="base" hangingPunct="1">
        <a:spcBef>
          <a:spcPts val="603"/>
        </a:spcBef>
        <a:spcAft>
          <a:spcPct val="0"/>
        </a:spcAft>
        <a:buClr>
          <a:srgbClr val="215D77"/>
        </a:buClr>
        <a:buSzPct val="110000"/>
        <a:buFont typeface="Wingdings 2" pitchFamily="18" charset="2"/>
        <a:buChar char=""/>
        <a:defRPr sz="2200" kern="1200">
          <a:solidFill>
            <a:srgbClr val="595959"/>
          </a:solidFill>
          <a:latin typeface="Times New Roman"/>
          <a:ea typeface="ＭＳ Ｐゴシック" pitchFamily="-107" charset="-128"/>
          <a:cs typeface="Times New Roman"/>
        </a:defRPr>
      </a:lvl2pPr>
      <a:lvl3pPr marL="967041" indent="-282304" algn="l" rtl="0" eaLnBrk="1" fontAlgn="base" hangingPunct="1">
        <a:spcBef>
          <a:spcPts val="603"/>
        </a:spcBef>
        <a:spcAft>
          <a:spcPct val="0"/>
        </a:spcAft>
        <a:buClr>
          <a:srgbClr val="6FB7D7"/>
        </a:buClr>
        <a:buSzPct val="110000"/>
        <a:buFont typeface="Wingdings 2" pitchFamily="18" charset="2"/>
        <a:buChar char=""/>
        <a:defRPr sz="2000" kern="1200">
          <a:solidFill>
            <a:srgbClr val="595959"/>
          </a:solidFill>
          <a:latin typeface="Times New Roman"/>
          <a:ea typeface="ＭＳ Ｐゴシック" pitchFamily="-107" charset="-128"/>
          <a:cs typeface="Times New Roman"/>
        </a:defRPr>
      </a:lvl3pPr>
      <a:lvl4pPr marL="1262860" indent="-294317" algn="l" rtl="0" eaLnBrk="1" fontAlgn="base" hangingPunct="1">
        <a:spcBef>
          <a:spcPts val="603"/>
        </a:spcBef>
        <a:spcAft>
          <a:spcPct val="0"/>
        </a:spcAft>
        <a:buClr>
          <a:srgbClr val="215D77"/>
        </a:buClr>
        <a:buSzPct val="110000"/>
        <a:buFont typeface="Wingdings 2" pitchFamily="18" charset="2"/>
        <a:buChar char=""/>
        <a:defRPr kern="1200">
          <a:solidFill>
            <a:srgbClr val="595959"/>
          </a:solidFill>
          <a:latin typeface="Times New Roman"/>
          <a:ea typeface="ＭＳ Ｐゴシック" pitchFamily="-107" charset="-128"/>
          <a:cs typeface="Times New Roman"/>
        </a:defRPr>
      </a:lvl4pPr>
      <a:lvl5pPr marL="1545164" indent="-282304" algn="l" rtl="0" eaLnBrk="1" fontAlgn="base" hangingPunct="1">
        <a:spcBef>
          <a:spcPts val="603"/>
        </a:spcBef>
        <a:spcAft>
          <a:spcPct val="0"/>
        </a:spcAft>
        <a:buClr>
          <a:srgbClr val="6FB7D7"/>
        </a:buClr>
        <a:buSzPct val="110000"/>
        <a:buFont typeface="Wingdings 2" pitchFamily="18" charset="2"/>
        <a:buChar char=""/>
        <a:defRPr kern="1200">
          <a:solidFill>
            <a:srgbClr val="595959"/>
          </a:solidFill>
          <a:latin typeface="Times New Roman"/>
          <a:ea typeface="ＭＳ Ｐゴシック" pitchFamily="-107" charset="-128"/>
          <a:cs typeface="Times New Roman"/>
        </a:defRPr>
      </a:lvl5pPr>
      <a:lvl6pPr marL="2514376" indent="-228580" algn="l" defTabSz="91431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5" indent="-228580" algn="l" defTabSz="91431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5" indent="-228580" algn="l" defTabSz="91431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4" indent="-228580" algn="l" defTabSz="91431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7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7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7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5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16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ctrTitle"/>
          </p:nvPr>
        </p:nvSpPr>
        <p:spPr>
          <a:xfrm>
            <a:off x="1828800" y="1600200"/>
            <a:ext cx="5562600" cy="1685926"/>
          </a:xfrm>
        </p:spPr>
        <p:txBody>
          <a:bodyPr/>
          <a:lstStyle/>
          <a:p>
            <a:pPr>
              <a:defRPr/>
            </a:pP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Chapter 5: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Modeling</a:t>
            </a:r>
            <a:endParaRPr lang="en-US" dirty="0">
              <a:latin typeface="Times New Roman" panose="02020603050405020304" pitchFamily="18" charset="0"/>
              <a:ea typeface="ＭＳ Ｐゴシック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8349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Identification</a:t>
            </a:r>
          </a:p>
        </p:txBody>
      </p:sp>
      <p:sp>
        <p:nvSpPr>
          <p:cNvPr id="3379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Brainstorming—people offering ideas – use-case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사용 </a:t>
            </a:r>
            <a:r>
              <a:rPr lang="ko-KR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않함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list of classes (objects) is developed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Attributes, operations and relationships to other classes can be assigned in a second round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3389531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Question or statement</a:t>
            </a:r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1066800" y="3389531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066800" y="3999131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타원 6"/>
          <p:cNvSpPr/>
          <p:nvPr/>
        </p:nvSpPr>
        <p:spPr>
          <a:xfrm>
            <a:off x="3352800" y="3389531"/>
            <a:ext cx="2133600" cy="78980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개인의</a:t>
            </a:r>
            <a:r>
              <a:rPr lang="en-US" altLang="ko-KR" dirty="0"/>
              <a:t>)Past experience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72200" y="3810000"/>
            <a:ext cx="219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Candidate class</a:t>
            </a:r>
            <a:endParaRPr lang="ko-KR" altLang="en-US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6248400" y="3810000"/>
            <a:ext cx="2057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248400" y="4191000"/>
            <a:ext cx="21151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구부러진 연결선 10"/>
          <p:cNvCxnSpPr>
            <a:stCxn id="4" idx="3"/>
            <a:endCxn id="7" idx="2"/>
          </p:cNvCxnSpPr>
          <p:nvPr/>
        </p:nvCxnSpPr>
        <p:spPr>
          <a:xfrm>
            <a:off x="2667000" y="3712697"/>
            <a:ext cx="685800" cy="7173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구부러진 연결선 11"/>
          <p:cNvCxnSpPr>
            <a:stCxn id="7" idx="6"/>
            <a:endCxn id="8" idx="1"/>
          </p:cNvCxnSpPr>
          <p:nvPr/>
        </p:nvCxnSpPr>
        <p:spPr>
          <a:xfrm>
            <a:off x="5486400" y="3784432"/>
            <a:ext cx="685800" cy="21023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타원 21"/>
          <p:cNvSpPr/>
          <p:nvPr/>
        </p:nvSpPr>
        <p:spPr>
          <a:xfrm>
            <a:off x="3374571" y="4421442"/>
            <a:ext cx="2133600" cy="78980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  </a:t>
            </a:r>
            <a:r>
              <a:rPr lang="en-US" altLang="ko-KR"/>
              <a:t>Discuss </a:t>
            </a:r>
            <a:r>
              <a:rPr lang="en-US" altLang="ko-KR" dirty="0"/>
              <a:t>&amp; select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142999" y="4684837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Classes</a:t>
            </a:r>
            <a:endParaRPr lang="ko-KR" altLang="en-US" dirty="0"/>
          </a:p>
        </p:txBody>
      </p:sp>
      <p:cxnSp>
        <p:nvCxnSpPr>
          <p:cNvPr id="25" name="직선 연결선 24"/>
          <p:cNvCxnSpPr/>
          <p:nvPr/>
        </p:nvCxnSpPr>
        <p:spPr>
          <a:xfrm>
            <a:off x="990599" y="4684837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990599" y="5029200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구부러진 연결선 22"/>
          <p:cNvCxnSpPr>
            <a:stCxn id="8" idx="2"/>
            <a:endCxn id="22" idx="6"/>
          </p:cNvCxnSpPr>
          <p:nvPr/>
        </p:nvCxnSpPr>
        <p:spPr>
          <a:xfrm rot="5400000">
            <a:off x="6069520" y="3617984"/>
            <a:ext cx="637011" cy="175970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구부러진 연결선 27"/>
          <p:cNvCxnSpPr>
            <a:stCxn id="22" idx="2"/>
            <a:endCxn id="24" idx="3"/>
          </p:cNvCxnSpPr>
          <p:nvPr/>
        </p:nvCxnSpPr>
        <p:spPr>
          <a:xfrm rot="10800000" flipV="1">
            <a:off x="2590799" y="4816343"/>
            <a:ext cx="783772" cy="53160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타원 31"/>
          <p:cNvSpPr/>
          <p:nvPr/>
        </p:nvSpPr>
        <p:spPr>
          <a:xfrm>
            <a:off x="3385457" y="5435170"/>
            <a:ext cx="2133600" cy="78980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Identify </a:t>
            </a:r>
            <a:r>
              <a:rPr lang="en-US" altLang="ko-KR" dirty="0" err="1"/>
              <a:t>att</a:t>
            </a:r>
            <a:r>
              <a:rPr lang="en-US" altLang="ko-KR" dirty="0"/>
              <a:t>, op, </a:t>
            </a:r>
            <a:r>
              <a:rPr lang="en-US" altLang="ko-KR" dirty="0" err="1"/>
              <a:t>rel</a:t>
            </a:r>
            <a:endParaRPr lang="ko-KR" altLang="en-US" dirty="0"/>
          </a:p>
        </p:txBody>
      </p:sp>
      <p:cxnSp>
        <p:nvCxnSpPr>
          <p:cNvPr id="33" name="구부러진 연결선 32"/>
          <p:cNvCxnSpPr>
            <a:stCxn id="24" idx="2"/>
            <a:endCxn id="32" idx="2"/>
          </p:cNvCxnSpPr>
          <p:nvPr/>
        </p:nvCxnSpPr>
        <p:spPr>
          <a:xfrm rot="16200000" flipH="1">
            <a:off x="2238227" y="4682841"/>
            <a:ext cx="775902" cy="151855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355593" y="5638800"/>
            <a:ext cx="219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Class, op, </a:t>
            </a:r>
            <a:r>
              <a:rPr lang="en-US" altLang="ko-KR" dirty="0" err="1"/>
              <a:t>att</a:t>
            </a:r>
            <a:r>
              <a:rPr lang="en-US" altLang="ko-KR" dirty="0"/>
              <a:t>, </a:t>
            </a:r>
            <a:r>
              <a:rPr lang="en-US" altLang="ko-KR" dirty="0" err="1"/>
              <a:t>rel</a:t>
            </a:r>
            <a:endParaRPr lang="ko-KR" altLang="en-US" dirty="0"/>
          </a:p>
        </p:txBody>
      </p:sp>
      <p:cxnSp>
        <p:nvCxnSpPr>
          <p:cNvPr id="39" name="직선 연결선 38"/>
          <p:cNvCxnSpPr/>
          <p:nvPr/>
        </p:nvCxnSpPr>
        <p:spPr>
          <a:xfrm>
            <a:off x="6431793" y="5638800"/>
            <a:ext cx="2057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6431793" y="6019800"/>
            <a:ext cx="21151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구부러진 연결선 36"/>
          <p:cNvCxnSpPr>
            <a:stCxn id="32" idx="6"/>
          </p:cNvCxnSpPr>
          <p:nvPr/>
        </p:nvCxnSpPr>
        <p:spPr>
          <a:xfrm>
            <a:off x="5519057" y="5830071"/>
            <a:ext cx="912736" cy="12700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66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Identification (cont.)</a:t>
            </a:r>
          </a:p>
        </p:txBody>
      </p:sp>
      <p:sp>
        <p:nvSpPr>
          <p:cNvPr id="3481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Object Lists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Physical things – </a:t>
            </a:r>
            <a:r>
              <a:rPr lang="ko-KR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문제영역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사물들 찾기 쉽다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의자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책상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Incidents – </a:t>
            </a:r>
            <a:r>
              <a:rPr lang="ko-KR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문제영역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이벤트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미팅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비행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사건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performance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Roles – use case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에 나타난 사람의 역할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의사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간호사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환자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Interactions –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문제의 영역에서 트랜잭션 형태로 나타남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판매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문제 분야에서 공통으로 나타나는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“common object list”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43000" y="4877396"/>
            <a:ext cx="12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Problem domain</a:t>
            </a:r>
            <a:endParaRPr lang="ko-KR" altLang="en-US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990600" y="4877396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990600" y="5486996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타원 7"/>
          <p:cNvSpPr/>
          <p:nvPr/>
        </p:nvSpPr>
        <p:spPr>
          <a:xfrm>
            <a:off x="3276600" y="4877396"/>
            <a:ext cx="1905000" cy="10668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Find Common object list 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096000" y="5297865"/>
            <a:ext cx="219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Common object list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/>
        </p:nvCxnSpPr>
        <p:spPr>
          <a:xfrm>
            <a:off x="6172200" y="5297865"/>
            <a:ext cx="2057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6172200" y="5638800"/>
            <a:ext cx="21151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구부러진 연결선 11"/>
          <p:cNvCxnSpPr>
            <a:stCxn id="5" idx="3"/>
            <a:endCxn id="8" idx="2"/>
          </p:cNvCxnSpPr>
          <p:nvPr/>
        </p:nvCxnSpPr>
        <p:spPr>
          <a:xfrm>
            <a:off x="2438400" y="5200562"/>
            <a:ext cx="838200" cy="21023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구부러진 연결선 12"/>
          <p:cNvCxnSpPr>
            <a:stCxn id="8" idx="6"/>
            <a:endCxn id="9" idx="1"/>
          </p:cNvCxnSpPr>
          <p:nvPr/>
        </p:nvCxnSpPr>
        <p:spPr>
          <a:xfrm>
            <a:off x="5181600" y="5410796"/>
            <a:ext cx="914400" cy="7173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273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Identification (cont.)</a:t>
            </a:r>
          </a:p>
        </p:txBody>
      </p:sp>
      <p:sp>
        <p:nvSpPr>
          <p:cNvPr id="34819" name="Content Placeholder 2"/>
          <p:cNvSpPr>
            <a:spLocks noGrp="1"/>
          </p:cNvSpPr>
          <p:nvPr>
            <p:ph idx="1"/>
          </p:nvPr>
        </p:nvSpPr>
        <p:spPr>
          <a:xfrm>
            <a:off x="548822" y="1599903"/>
            <a:ext cx="8043333" cy="2591097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groupings of collaborating classes that provide solutions to common problems (are reusable)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patterns provide a starting point for work in similar domains</a:t>
            </a:r>
          </a:p>
          <a:p>
            <a:pPr lvl="1"/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비교적 최근에 나타난 영역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 관점에서는 공통으로 나타나는 분야에 대하여 협력하는 클래스들의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그룹을 패턴이라 정리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90600" y="4022615"/>
            <a:ext cx="2191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Potential object Potential operation</a:t>
            </a:r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1066800" y="4022615"/>
            <a:ext cx="2057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066800" y="4632215"/>
            <a:ext cx="21151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066800" y="4740829"/>
            <a:ext cx="219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Class, op, </a:t>
            </a:r>
            <a:r>
              <a:rPr lang="en-US" altLang="ko-KR" dirty="0" err="1"/>
              <a:t>att</a:t>
            </a:r>
            <a:r>
              <a:rPr lang="en-US" altLang="ko-KR" dirty="0"/>
              <a:t>, </a:t>
            </a:r>
            <a:r>
              <a:rPr lang="en-US" altLang="ko-KR" dirty="0" err="1"/>
              <a:t>rel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1143000" y="4740829"/>
            <a:ext cx="2057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43000" y="5121829"/>
            <a:ext cx="21151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90600" y="5257800"/>
            <a:ext cx="219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Common obj. list</a:t>
            </a:r>
            <a:endParaRPr lang="ko-KR" altLang="en-US" dirty="0"/>
          </a:p>
        </p:txBody>
      </p:sp>
      <p:cxnSp>
        <p:nvCxnSpPr>
          <p:cNvPr id="11" name="직선 연결선 10"/>
          <p:cNvCxnSpPr/>
          <p:nvPr/>
        </p:nvCxnSpPr>
        <p:spPr>
          <a:xfrm>
            <a:off x="1066800" y="5257800"/>
            <a:ext cx="2057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66800" y="5638800"/>
            <a:ext cx="21151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타원 1"/>
          <p:cNvSpPr/>
          <p:nvPr/>
        </p:nvSpPr>
        <p:spPr>
          <a:xfrm>
            <a:off x="4191000" y="3962400"/>
            <a:ext cx="1981200" cy="990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Object pattern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14800" y="5585154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Predefined reusable patterns (fig 5.5)</a:t>
            </a:r>
            <a:endParaRPr lang="ko-KR" altLang="en-US" dirty="0"/>
          </a:p>
        </p:txBody>
      </p:sp>
      <p:cxnSp>
        <p:nvCxnSpPr>
          <p:cNvPr id="15" name="직선 연결선 14"/>
          <p:cNvCxnSpPr/>
          <p:nvPr/>
        </p:nvCxnSpPr>
        <p:spPr>
          <a:xfrm>
            <a:off x="4267200" y="5585154"/>
            <a:ext cx="2057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4267200" y="6248400"/>
            <a:ext cx="21151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824133" y="4484280"/>
            <a:ext cx="2191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패턴을 적용한</a:t>
            </a:r>
            <a:endParaRPr lang="en-US" altLang="ko-KR" dirty="0"/>
          </a:p>
          <a:p>
            <a:pPr algn="ctr"/>
            <a:r>
              <a:rPr lang="en-US" altLang="ko-KR" dirty="0"/>
              <a:t>Class, op, </a:t>
            </a:r>
            <a:r>
              <a:rPr lang="en-US" altLang="ko-KR" dirty="0" err="1"/>
              <a:t>att</a:t>
            </a:r>
            <a:r>
              <a:rPr lang="en-US" altLang="ko-KR" dirty="0"/>
              <a:t>, </a:t>
            </a:r>
            <a:r>
              <a:rPr lang="en-US" altLang="ko-KR" dirty="0" err="1"/>
              <a:t>rel</a:t>
            </a:r>
            <a:endParaRPr lang="ko-KR" altLang="en-US" dirty="0"/>
          </a:p>
        </p:txBody>
      </p:sp>
      <p:cxnSp>
        <p:nvCxnSpPr>
          <p:cNvPr id="21" name="직선 연결선 20"/>
          <p:cNvCxnSpPr/>
          <p:nvPr/>
        </p:nvCxnSpPr>
        <p:spPr>
          <a:xfrm>
            <a:off x="6900333" y="4484280"/>
            <a:ext cx="2057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6900333" y="5105400"/>
            <a:ext cx="21151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구부러진 연결선 12"/>
          <p:cNvCxnSpPr>
            <a:stCxn id="4" idx="3"/>
            <a:endCxn id="2" idx="1"/>
          </p:cNvCxnSpPr>
          <p:nvPr/>
        </p:nvCxnSpPr>
        <p:spPr>
          <a:xfrm flipV="1">
            <a:off x="3181955" y="4107470"/>
            <a:ext cx="1299185" cy="238311"/>
          </a:xfrm>
          <a:prstGeom prst="curvedConnector4">
            <a:avLst>
              <a:gd name="adj1" fmla="val 38834"/>
              <a:gd name="adj2" fmla="val 25679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구부러진 연결선 24"/>
          <p:cNvCxnSpPr>
            <a:stCxn id="7" idx="3"/>
            <a:endCxn id="2" idx="2"/>
          </p:cNvCxnSpPr>
          <p:nvPr/>
        </p:nvCxnSpPr>
        <p:spPr>
          <a:xfrm flipV="1">
            <a:off x="3258155" y="4457700"/>
            <a:ext cx="932845" cy="46779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구부러진 연결선 28"/>
          <p:cNvCxnSpPr>
            <a:stCxn id="10" idx="3"/>
            <a:endCxn id="2" idx="3"/>
          </p:cNvCxnSpPr>
          <p:nvPr/>
        </p:nvCxnSpPr>
        <p:spPr>
          <a:xfrm flipV="1">
            <a:off x="3181955" y="4807930"/>
            <a:ext cx="1299185" cy="634536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구부러진 연결선 30"/>
          <p:cNvCxnSpPr>
            <a:stCxn id="14" idx="0"/>
            <a:endCxn id="2" idx="4"/>
          </p:cNvCxnSpPr>
          <p:nvPr/>
        </p:nvCxnSpPr>
        <p:spPr>
          <a:xfrm rot="16200000" flipV="1">
            <a:off x="4922673" y="5211927"/>
            <a:ext cx="632154" cy="114300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820" name="구부러진 연결선 34819"/>
          <p:cNvCxnSpPr>
            <a:stCxn id="2" idx="6"/>
            <a:endCxn id="20" idx="1"/>
          </p:cNvCxnSpPr>
          <p:nvPr/>
        </p:nvCxnSpPr>
        <p:spPr>
          <a:xfrm>
            <a:off x="6172200" y="4457700"/>
            <a:ext cx="651933" cy="349746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522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Identification (cont.)</a:t>
            </a:r>
          </a:p>
        </p:txBody>
      </p:sp>
      <p:pic>
        <p:nvPicPr>
          <p:cNvPr id="26" name="Picture 2" descr="fig_06_13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423351"/>
            <a:ext cx="6108700" cy="532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9574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1110555"/>
          </a:xfrm>
        </p:spPr>
        <p:txBody>
          <a:bodyPr/>
          <a:lstStyle/>
          <a:p>
            <a:pPr eaLnBrk="1" hangingPunct="1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CRC(class responsibility collaborations) Cards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548822" y="1295400"/>
            <a:ext cx="8043333" cy="4800599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cards used to document the responsibilities and collaborations of a class</a:t>
            </a:r>
          </a:p>
          <a:p>
            <a:pPr eaLnBrk="1" hangingPunct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Responsibilities(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클래스의 의무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Knowing—what a class must know manifested as attributes</a:t>
            </a:r>
          </a:p>
          <a:p>
            <a:pPr lvl="1" eaLnBrk="1" hangingPunct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Doing—what a class must do manifested later as operations</a:t>
            </a:r>
          </a:p>
          <a:p>
            <a:pPr eaLnBrk="1" hangingPunct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Objects working together to service a request:</a:t>
            </a:r>
          </a:p>
          <a:p>
            <a:pPr lvl="2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Requestor (client)</a:t>
            </a:r>
          </a:p>
          <a:p>
            <a:pPr lvl="2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Responder (server)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Bound by a contract</a:t>
            </a:r>
          </a:p>
          <a:p>
            <a:pPr lvl="1">
              <a:spcBef>
                <a:spcPts val="600"/>
              </a:spcBef>
            </a:pP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객체들 사이의 계약 관계를 이용하여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를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id.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한다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958155"/>
          </a:xfrm>
        </p:spPr>
        <p:txBody>
          <a:bodyPr/>
          <a:lstStyle/>
          <a:p>
            <a:pPr eaLnBrk="1" hangingPunct="1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Front-Side of a CRC Card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0417" t="27870" r="30000" b="42248"/>
          <a:stretch/>
        </p:blipFill>
        <p:spPr>
          <a:xfrm>
            <a:off x="548822" y="1219200"/>
            <a:ext cx="8318070" cy="451601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579302" y="152400"/>
            <a:ext cx="8043333" cy="835522"/>
          </a:xfrm>
        </p:spPr>
        <p:txBody>
          <a:bodyPr/>
          <a:lstStyle/>
          <a:p>
            <a:pPr eaLnBrk="1" hangingPunct="1"/>
            <a:r>
              <a:rPr lang="en-US" dirty="0"/>
              <a:t>Back-Side of a CRC Card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0417" t="59302" r="29999" b="9690"/>
          <a:stretch/>
        </p:blipFill>
        <p:spPr>
          <a:xfrm>
            <a:off x="472622" y="1200151"/>
            <a:ext cx="8366578" cy="471356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95815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CRC Cards &amp; Role-Playing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822" y="1295400"/>
            <a:ext cx="8043333" cy="4952999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exercise to help discover additional objects, attributes, relationships &amp; operations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perform roles associated with the actors and objects previously identified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activity diagrams to run through the steps in a scenario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an important use-case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 roles based on actors and objects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perform each step in the scenario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 and fix problems until a successful conclusion is reached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Repeat for remaining use-cases</a:t>
            </a:r>
          </a:p>
          <a:p>
            <a:pPr lvl="1">
              <a:spcBef>
                <a:spcPts val="600"/>
              </a:spcBef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122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95815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CRC Cards &amp; Role-Playing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48400" y="4499286"/>
            <a:ext cx="12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CRC cards</a:t>
            </a:r>
            <a:endParaRPr lang="ko-KR" altLang="en-US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6096000" y="4499286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6096000" y="5108886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타원 7"/>
          <p:cNvSpPr/>
          <p:nvPr/>
        </p:nvSpPr>
        <p:spPr>
          <a:xfrm>
            <a:off x="3276600" y="4576082"/>
            <a:ext cx="1905000" cy="10668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Anthoropomorphism</a:t>
            </a:r>
            <a:r>
              <a:rPr lang="en-US" altLang="ko-KR" dirty="0"/>
              <a:t> &amp; role play</a:t>
            </a:r>
            <a:endParaRPr lang="ko-KR" altLang="en-US" dirty="0"/>
          </a:p>
        </p:txBody>
      </p:sp>
      <p:cxnSp>
        <p:nvCxnSpPr>
          <p:cNvPr id="12" name="구부러진 연결선 11"/>
          <p:cNvCxnSpPr>
            <a:stCxn id="5" idx="3"/>
            <a:endCxn id="8" idx="5"/>
          </p:cNvCxnSpPr>
          <p:nvPr/>
        </p:nvCxnSpPr>
        <p:spPr>
          <a:xfrm flipH="1">
            <a:off x="4902619" y="4822452"/>
            <a:ext cx="2641181" cy="664201"/>
          </a:xfrm>
          <a:prstGeom prst="curvedConnector4">
            <a:avLst>
              <a:gd name="adj1" fmla="val -8655"/>
              <a:gd name="adj2" fmla="val 15793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구부러진 연결선 14"/>
          <p:cNvCxnSpPr>
            <a:stCxn id="8" idx="0"/>
            <a:endCxn id="5" idx="0"/>
          </p:cNvCxnSpPr>
          <p:nvPr/>
        </p:nvCxnSpPr>
        <p:spPr>
          <a:xfrm rot="5400000" flipH="1" flipV="1">
            <a:off x="5524202" y="3204184"/>
            <a:ext cx="76796" cy="2667000"/>
          </a:xfrm>
          <a:prstGeom prst="curvedConnector3">
            <a:avLst>
              <a:gd name="adj1" fmla="val 1276513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066800" y="3508686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Use-case</a:t>
            </a:r>
            <a:endParaRPr lang="ko-KR" altLang="en-US" dirty="0"/>
          </a:p>
        </p:txBody>
      </p:sp>
      <p:cxnSp>
        <p:nvCxnSpPr>
          <p:cNvPr id="24" name="직선 연결선 23"/>
          <p:cNvCxnSpPr/>
          <p:nvPr/>
        </p:nvCxnSpPr>
        <p:spPr>
          <a:xfrm>
            <a:off x="914400" y="3508686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914400" y="3889686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구부러진 연결선 26"/>
          <p:cNvCxnSpPr>
            <a:stCxn id="23" idx="3"/>
            <a:endCxn id="8" idx="1"/>
          </p:cNvCxnSpPr>
          <p:nvPr/>
        </p:nvCxnSpPr>
        <p:spPr>
          <a:xfrm>
            <a:off x="2362200" y="3693352"/>
            <a:ext cx="1193381" cy="103895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타원 29"/>
          <p:cNvSpPr/>
          <p:nvPr/>
        </p:nvSpPr>
        <p:spPr>
          <a:xfrm>
            <a:off x="6436877" y="1981838"/>
            <a:ext cx="1905000" cy="10668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초기 </a:t>
            </a:r>
            <a:r>
              <a:rPr lang="en-US" altLang="ko-KR" dirty="0" err="1"/>
              <a:t>crc</a:t>
            </a:r>
            <a:r>
              <a:rPr lang="en-US" altLang="ko-KR" dirty="0"/>
              <a:t> </a:t>
            </a:r>
            <a:r>
              <a:rPr lang="ko-KR" altLang="en-US" dirty="0"/>
              <a:t>카드 작성</a:t>
            </a:r>
          </a:p>
        </p:txBody>
      </p:sp>
      <p:cxnSp>
        <p:nvCxnSpPr>
          <p:cNvPr id="32" name="구부러진 연결선 31"/>
          <p:cNvCxnSpPr>
            <a:stCxn id="30" idx="4"/>
          </p:cNvCxnSpPr>
          <p:nvPr/>
        </p:nvCxnSpPr>
        <p:spPr>
          <a:xfrm rot="5400000">
            <a:off x="6588865" y="3698774"/>
            <a:ext cx="1450649" cy="15037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505200" y="175260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앞절에서</a:t>
            </a:r>
            <a:r>
              <a:rPr lang="ko-KR" altLang="en-US" dirty="0"/>
              <a:t> 찾은 </a:t>
            </a:r>
            <a:r>
              <a:rPr lang="en-US" altLang="ko-KR" dirty="0"/>
              <a:t>class</a:t>
            </a:r>
            <a:r>
              <a:rPr lang="ko-KR" altLang="en-US" dirty="0"/>
              <a:t>들</a:t>
            </a:r>
          </a:p>
        </p:txBody>
      </p:sp>
      <p:cxnSp>
        <p:nvCxnSpPr>
          <p:cNvPr id="38" name="직선 연결선 37"/>
          <p:cNvCxnSpPr/>
          <p:nvPr/>
        </p:nvCxnSpPr>
        <p:spPr>
          <a:xfrm>
            <a:off x="3505200" y="1752600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3505200" y="2365686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구부러진 연결선 40"/>
          <p:cNvCxnSpPr>
            <a:stCxn id="37" idx="3"/>
            <a:endCxn id="30" idx="2"/>
          </p:cNvCxnSpPr>
          <p:nvPr/>
        </p:nvCxnSpPr>
        <p:spPr>
          <a:xfrm>
            <a:off x="5181600" y="2075766"/>
            <a:ext cx="1255277" cy="43947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572000" y="3276600"/>
            <a:ext cx="218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Missing properties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8830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Role-Playing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방법</a:t>
            </a:r>
            <a:endParaRPr lang="en-US" altLang="ko-KR" dirty="0"/>
          </a:p>
          <a:p>
            <a:pPr lvl="1"/>
            <a:r>
              <a:rPr lang="en-US" altLang="ko-KR" dirty="0"/>
              <a:t>1. review use cases</a:t>
            </a:r>
          </a:p>
          <a:p>
            <a:pPr lvl="2"/>
            <a:r>
              <a:rPr lang="ko-KR" altLang="en-US" dirty="0"/>
              <a:t>가장 중요하고 복잡하고 이해도가 적은 </a:t>
            </a:r>
            <a:r>
              <a:rPr lang="en-US" altLang="ko-KR" dirty="0"/>
              <a:t>use-case</a:t>
            </a:r>
            <a:r>
              <a:rPr lang="ko-KR" altLang="en-US" dirty="0"/>
              <a:t>를 고른다</a:t>
            </a:r>
            <a:endParaRPr lang="en-US" altLang="ko-KR" dirty="0"/>
          </a:p>
          <a:p>
            <a:pPr lvl="1"/>
            <a:r>
              <a:rPr lang="en-US" altLang="ko-KR" dirty="0"/>
              <a:t>2. identify relevant actors &amp; objects</a:t>
            </a:r>
          </a:p>
          <a:p>
            <a:pPr lvl="2"/>
            <a:r>
              <a:rPr lang="ko-KR" altLang="en-US" dirty="0"/>
              <a:t>선택한 </a:t>
            </a:r>
            <a:r>
              <a:rPr lang="en-US" altLang="ko-KR" dirty="0"/>
              <a:t>use-case</a:t>
            </a:r>
            <a:r>
              <a:rPr lang="ko-KR" altLang="en-US" dirty="0"/>
              <a:t>에 관련된 객체 </a:t>
            </a:r>
            <a:r>
              <a:rPr lang="ko-KR" altLang="en-US" dirty="0" err="1"/>
              <a:t>액터를</a:t>
            </a:r>
            <a:r>
              <a:rPr lang="ko-KR" altLang="en-US" dirty="0"/>
              <a:t> 찾는다</a:t>
            </a:r>
            <a:r>
              <a:rPr lang="en-US" altLang="ko-KR" dirty="0"/>
              <a:t>. </a:t>
            </a:r>
          </a:p>
          <a:p>
            <a:pPr lvl="2"/>
            <a:r>
              <a:rPr lang="ko-KR" altLang="en-US" dirty="0"/>
              <a:t>객체나 </a:t>
            </a:r>
            <a:r>
              <a:rPr lang="ko-KR" altLang="en-US" dirty="0" err="1"/>
              <a:t>액터의</a:t>
            </a:r>
            <a:r>
              <a:rPr lang="ko-KR" altLang="en-US" dirty="0"/>
              <a:t> 역할을 찾는다</a:t>
            </a:r>
            <a:r>
              <a:rPr lang="en-US" altLang="ko-KR" dirty="0"/>
              <a:t>. </a:t>
            </a:r>
          </a:p>
          <a:p>
            <a:pPr lvl="2"/>
            <a:r>
              <a:rPr lang="ko-KR" altLang="en-US" dirty="0"/>
              <a:t>각 역할을 팀원에게 부여한다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3. Role-play scenarios</a:t>
            </a:r>
          </a:p>
          <a:p>
            <a:pPr lvl="2"/>
            <a:r>
              <a:rPr lang="ko-KR" altLang="en-US" dirty="0"/>
              <a:t>팀원이 역할을 수행</a:t>
            </a:r>
            <a:endParaRPr lang="en-US" altLang="ko-KR" dirty="0"/>
          </a:p>
          <a:p>
            <a:pPr lvl="2"/>
            <a:r>
              <a:rPr lang="en-US" altLang="ko-KR" dirty="0"/>
              <a:t>Scenario</a:t>
            </a:r>
            <a:r>
              <a:rPr lang="ko-KR" altLang="en-US" dirty="0"/>
              <a:t>를 따라가며 </a:t>
            </a:r>
            <a:r>
              <a:rPr lang="en-US" altLang="ko-KR" dirty="0"/>
              <a:t>explicit </a:t>
            </a:r>
            <a:r>
              <a:rPr lang="ko-KR" altLang="en-US" dirty="0"/>
              <a:t>정보를 찾는다</a:t>
            </a:r>
            <a:r>
              <a:rPr lang="en-US" altLang="ko-KR" dirty="0"/>
              <a:t>. </a:t>
            </a:r>
            <a:r>
              <a:rPr lang="ko-KR" altLang="en-US" dirty="0"/>
              <a:t>성공하면</a:t>
            </a:r>
            <a:endParaRPr lang="en-US" altLang="ko-KR" dirty="0"/>
          </a:p>
          <a:p>
            <a:pPr lvl="2"/>
            <a:r>
              <a:rPr lang="ko-KR" altLang="en-US" dirty="0"/>
              <a:t>다음 시나리오를 고른다</a:t>
            </a:r>
            <a:r>
              <a:rPr lang="en-US" altLang="ko-KR" dirty="0"/>
              <a:t>. 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0497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rules and style guidelines for creating CRC cards, class diagrams, and object diagrams.</a:t>
            </a:r>
          </a:p>
          <a:p>
            <a:pPr eaLnBrk="1" fontAlgn="auto" hangingPunct="1">
              <a:spcBef>
                <a:spcPts val="60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processes used to create CRC cards, class diagrams, and object diagrams.</a:t>
            </a:r>
          </a:p>
          <a:p>
            <a:pPr eaLnBrk="1" fontAlgn="auto" hangingPunct="1">
              <a:spcBef>
                <a:spcPts val="60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able to create CRC cards, class diagrams, and object diagrams.</a:t>
            </a:r>
          </a:p>
          <a:p>
            <a:pPr eaLnBrk="1" fontAlgn="auto" hangingPunct="1">
              <a:spcBef>
                <a:spcPts val="60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relationship among structural models.</a:t>
            </a:r>
          </a:p>
          <a:p>
            <a:pPr eaLnBrk="1" fontAlgn="auto" hangingPunct="1">
              <a:spcBef>
                <a:spcPts val="60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relationship between structural and functional models.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1034355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Diagrams</a:t>
            </a:r>
          </a:p>
        </p:txBody>
      </p:sp>
      <p:pic>
        <p:nvPicPr>
          <p:cNvPr id="5" name="Picture 2" descr="fig_06_02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43000"/>
            <a:ext cx="8610600" cy="554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1034355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822" y="1295401"/>
            <a:ext cx="8043333" cy="4648796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static model that shows classes and their relationships to one another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Objects within the system (a person, place or thing)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Stores and manages information in the system and contains:</a:t>
            </a:r>
          </a:p>
          <a:p>
            <a:pPr lvl="3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Attributes—characteristics of the class</a:t>
            </a:r>
          </a:p>
          <a:p>
            <a:pPr lvl="3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Operations—activities the class can perform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Relationships—the associations between classes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Depicted as lines between classes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Multiplicity indicates how many of one object is/are associated with other objects</a:t>
            </a:r>
          </a:p>
        </p:txBody>
      </p:sp>
    </p:spTree>
    <p:extLst>
      <p:ext uri="{BB962C8B-B14F-4D97-AF65-F5344CB8AC3E}">
        <p14:creationId xmlns:p14="http://schemas.microsoft.com/office/powerpoint/2010/main" val="2025419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805755"/>
          </a:xfrm>
        </p:spPr>
        <p:txBody>
          <a:bodyPr/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110" y="914400"/>
            <a:ext cx="8043333" cy="533400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Properties of a class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Person: last name, first name, address, etc.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 can be derived</a:t>
            </a:r>
          </a:p>
          <a:p>
            <a:pPr lvl="2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Preceded with a slash (/) </a:t>
            </a:r>
          </a:p>
          <a:p>
            <a:pPr lvl="2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age is derived from date of birth</a:t>
            </a:r>
          </a:p>
          <a:p>
            <a:pPr>
              <a:spcBef>
                <a:spcPts val="60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Visibility of an attribute: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Restricts access to attributes to ensure consistency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attributes (+): visible to all classes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attributes (-): visible only to an instance of the class in which they are defined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Protected attributes (#): visible only to an instance of the class in which they are defined and its descendants</a:t>
            </a:r>
          </a:p>
          <a:p>
            <a:pPr lvl="1">
              <a:spcBef>
                <a:spcPts val="600"/>
              </a:spcBef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647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958155"/>
          </a:xfrm>
        </p:spPr>
        <p:txBody>
          <a:bodyPr/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548822" y="1075944"/>
            <a:ext cx="8043333" cy="4344293"/>
          </a:xfrm>
        </p:spPr>
        <p:txBody>
          <a:bodyPr/>
          <a:lstStyle/>
          <a:p>
            <a:pPr eaLnBrk="1" hangingPunct="1">
              <a:spcBef>
                <a:spcPts val="60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operations are not shown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or delete an instance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or set a value</a:t>
            </a:r>
          </a:p>
          <a:p>
            <a:pPr eaLnBrk="1" hangingPunct="1">
              <a:spcBef>
                <a:spcPts val="60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operations: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Constructor—creates an object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Query—makes information about the state of an object available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Update—changes values of some or all of an object’s attributes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Destructor—deletes or removes an object</a:t>
            </a:r>
          </a:p>
          <a:p>
            <a:pPr eaLnBrk="1" hangingPunct="1">
              <a:spcBef>
                <a:spcPts val="600"/>
              </a:spcBef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1110555"/>
          </a:xfrm>
        </p:spPr>
        <p:txBody>
          <a:bodyPr/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821" y="1295400"/>
            <a:ext cx="8043333" cy="4344293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Denotes associations between classes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Depicted with a line labeled with the name of the relationship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be directional (depicted with a triangle; e.g., a patient schedules an appointment)</a:t>
            </a:r>
          </a:p>
          <a:p>
            <a:pPr>
              <a:spcBef>
                <a:spcPts val="60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 may be related to themselves (e.g., employees and managers who may be members of the same class)</a:t>
            </a:r>
          </a:p>
          <a:p>
            <a:pPr>
              <a:spcBef>
                <a:spcPts val="60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Multiplicity indicates how many of one class are related to another class</a:t>
            </a:r>
          </a:p>
        </p:txBody>
      </p:sp>
    </p:spTree>
    <p:extLst>
      <p:ext uri="{BB962C8B-B14F-4D97-AF65-F5344CB8AC3E}">
        <p14:creationId xmlns:p14="http://schemas.microsoft.com/office/powerpoint/2010/main" val="10935820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ig_06_03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5269"/>
            <a:ext cx="7848600" cy="651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7799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Multiplicities</a:t>
            </a:r>
          </a:p>
        </p:txBody>
      </p:sp>
      <p:grpSp>
        <p:nvGrpSpPr>
          <p:cNvPr id="27651" name="Group 6"/>
          <p:cNvGrpSpPr>
            <a:grpSpLocks/>
          </p:cNvGrpSpPr>
          <p:nvPr/>
        </p:nvGrpSpPr>
        <p:grpSpPr bwMode="auto">
          <a:xfrm>
            <a:off x="1143000" y="1752600"/>
            <a:ext cx="1447800" cy="914400"/>
            <a:chOff x="914400" y="2209800"/>
            <a:chExt cx="1447800" cy="914400"/>
          </a:xfrm>
        </p:grpSpPr>
        <p:sp>
          <p:nvSpPr>
            <p:cNvPr id="4" name="Rectangle 3"/>
            <p:cNvSpPr/>
            <p:nvPr/>
          </p:nvSpPr>
          <p:spPr>
            <a:xfrm>
              <a:off x="914400" y="2209800"/>
              <a:ext cx="14478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Department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914400" y="2514600"/>
              <a:ext cx="14478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914400" y="2819400"/>
              <a:ext cx="14478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652" name="Group 7"/>
          <p:cNvGrpSpPr>
            <a:grpSpLocks/>
          </p:cNvGrpSpPr>
          <p:nvPr/>
        </p:nvGrpSpPr>
        <p:grpSpPr bwMode="auto">
          <a:xfrm>
            <a:off x="4114800" y="1752600"/>
            <a:ext cx="1371600" cy="914400"/>
            <a:chOff x="914400" y="2209800"/>
            <a:chExt cx="1371600" cy="914400"/>
          </a:xfrm>
        </p:grpSpPr>
        <p:sp>
          <p:nvSpPr>
            <p:cNvPr id="9" name="Rectangle 8"/>
            <p:cNvSpPr/>
            <p:nvPr/>
          </p:nvSpPr>
          <p:spPr>
            <a:xfrm>
              <a:off x="914400" y="2209800"/>
              <a:ext cx="1371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Boss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914400" y="25146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14400" y="28194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653" name="Group 11"/>
          <p:cNvGrpSpPr>
            <a:grpSpLocks/>
          </p:cNvGrpSpPr>
          <p:nvPr/>
        </p:nvGrpSpPr>
        <p:grpSpPr bwMode="auto">
          <a:xfrm>
            <a:off x="1143000" y="3200400"/>
            <a:ext cx="1371600" cy="914400"/>
            <a:chOff x="914400" y="2209800"/>
            <a:chExt cx="1371600" cy="914400"/>
          </a:xfrm>
        </p:grpSpPr>
        <p:sp>
          <p:nvSpPr>
            <p:cNvPr id="13" name="Rectangle 12"/>
            <p:cNvSpPr/>
            <p:nvPr/>
          </p:nvSpPr>
          <p:spPr>
            <a:xfrm>
              <a:off x="914400" y="2209800"/>
              <a:ext cx="1371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Employee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14400" y="25146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914400" y="28194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654" name="Group 15"/>
          <p:cNvGrpSpPr>
            <a:grpSpLocks/>
          </p:cNvGrpSpPr>
          <p:nvPr/>
        </p:nvGrpSpPr>
        <p:grpSpPr bwMode="auto">
          <a:xfrm>
            <a:off x="4114800" y="3200400"/>
            <a:ext cx="1371600" cy="914400"/>
            <a:chOff x="914400" y="2209800"/>
            <a:chExt cx="1371600" cy="914400"/>
          </a:xfrm>
        </p:grpSpPr>
        <p:sp>
          <p:nvSpPr>
            <p:cNvPr id="17" name="Rectangle 16"/>
            <p:cNvSpPr/>
            <p:nvPr/>
          </p:nvSpPr>
          <p:spPr>
            <a:xfrm>
              <a:off x="914400" y="2209800"/>
              <a:ext cx="1371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Child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914400" y="25146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914400" y="28194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655" name="Group 19"/>
          <p:cNvGrpSpPr>
            <a:grpSpLocks/>
          </p:cNvGrpSpPr>
          <p:nvPr/>
        </p:nvGrpSpPr>
        <p:grpSpPr bwMode="auto">
          <a:xfrm>
            <a:off x="1143000" y="4648200"/>
            <a:ext cx="1371600" cy="914400"/>
            <a:chOff x="914400" y="2209800"/>
            <a:chExt cx="1371600" cy="914400"/>
          </a:xfrm>
        </p:grpSpPr>
        <p:sp>
          <p:nvSpPr>
            <p:cNvPr id="21" name="Rectangle 20"/>
            <p:cNvSpPr/>
            <p:nvPr/>
          </p:nvSpPr>
          <p:spPr>
            <a:xfrm>
              <a:off x="914400" y="2209800"/>
              <a:ext cx="1371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Boss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914400" y="25146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914400" y="28194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656" name="Group 23"/>
          <p:cNvGrpSpPr>
            <a:grpSpLocks/>
          </p:cNvGrpSpPr>
          <p:nvPr/>
        </p:nvGrpSpPr>
        <p:grpSpPr bwMode="auto">
          <a:xfrm>
            <a:off x="4114800" y="4648200"/>
            <a:ext cx="1371600" cy="914400"/>
            <a:chOff x="914400" y="2209800"/>
            <a:chExt cx="1371600" cy="914400"/>
          </a:xfrm>
        </p:grpSpPr>
        <p:sp>
          <p:nvSpPr>
            <p:cNvPr id="25" name="Rectangle 24"/>
            <p:cNvSpPr/>
            <p:nvPr/>
          </p:nvSpPr>
          <p:spPr>
            <a:xfrm>
              <a:off x="914400" y="2209800"/>
              <a:ext cx="1371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Employee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14400" y="25146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914400" y="2819400"/>
              <a:ext cx="1371600" cy="304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9" name="Straight Connector 28"/>
          <p:cNvCxnSpPr>
            <a:endCxn id="10" idx="1"/>
          </p:cNvCxnSpPr>
          <p:nvPr/>
        </p:nvCxnSpPr>
        <p:spPr>
          <a:xfrm>
            <a:off x="2590800" y="2209800"/>
            <a:ext cx="15240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58" name="TextBox 31"/>
          <p:cNvSpPr txBox="1">
            <a:spLocks noChangeArrowheads="1"/>
          </p:cNvSpPr>
          <p:nvPr/>
        </p:nvSpPr>
        <p:spPr bwMode="auto">
          <a:xfrm>
            <a:off x="2514600" y="2209800"/>
            <a:ext cx="3000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7659" name="TextBox 32"/>
          <p:cNvSpPr txBox="1">
            <a:spLocks noChangeArrowheads="1"/>
          </p:cNvSpPr>
          <p:nvPr/>
        </p:nvSpPr>
        <p:spPr bwMode="auto">
          <a:xfrm>
            <a:off x="3810000" y="2209800"/>
            <a:ext cx="3000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cxnSp>
        <p:nvCxnSpPr>
          <p:cNvPr id="34" name="Straight Connector 33"/>
          <p:cNvCxnSpPr/>
          <p:nvPr/>
        </p:nvCxnSpPr>
        <p:spPr>
          <a:xfrm>
            <a:off x="2514600" y="3657600"/>
            <a:ext cx="1600200" cy="158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61" name="TextBox 34"/>
          <p:cNvSpPr txBox="1">
            <a:spLocks noChangeArrowheads="1"/>
          </p:cNvSpPr>
          <p:nvPr/>
        </p:nvSpPr>
        <p:spPr bwMode="auto">
          <a:xfrm>
            <a:off x="2514600" y="3657600"/>
            <a:ext cx="3000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7662" name="TextBox 35"/>
          <p:cNvSpPr txBox="1">
            <a:spLocks noChangeArrowheads="1"/>
          </p:cNvSpPr>
          <p:nvPr/>
        </p:nvSpPr>
        <p:spPr bwMode="auto">
          <a:xfrm>
            <a:off x="3581400" y="3657600"/>
            <a:ext cx="530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0..*</a:t>
            </a:r>
          </a:p>
        </p:txBody>
      </p:sp>
      <p:cxnSp>
        <p:nvCxnSpPr>
          <p:cNvPr id="37" name="Straight Connector 36"/>
          <p:cNvCxnSpPr/>
          <p:nvPr/>
        </p:nvCxnSpPr>
        <p:spPr>
          <a:xfrm>
            <a:off x="2514600" y="5105400"/>
            <a:ext cx="1600200" cy="158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64" name="TextBox 37"/>
          <p:cNvSpPr txBox="1">
            <a:spLocks noChangeArrowheads="1"/>
          </p:cNvSpPr>
          <p:nvPr/>
        </p:nvSpPr>
        <p:spPr bwMode="auto">
          <a:xfrm>
            <a:off x="2514600" y="5105400"/>
            <a:ext cx="3000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7665" name="TextBox 38"/>
          <p:cNvSpPr txBox="1">
            <a:spLocks noChangeArrowheads="1"/>
          </p:cNvSpPr>
          <p:nvPr/>
        </p:nvSpPr>
        <p:spPr bwMode="auto">
          <a:xfrm>
            <a:off x="3581400" y="5105400"/>
            <a:ext cx="530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1..*</a:t>
            </a:r>
          </a:p>
        </p:txBody>
      </p:sp>
      <p:sp>
        <p:nvSpPr>
          <p:cNvPr id="27666" name="TextBox 41"/>
          <p:cNvSpPr txBox="1">
            <a:spLocks noChangeArrowheads="1"/>
          </p:cNvSpPr>
          <p:nvPr/>
        </p:nvSpPr>
        <p:spPr bwMode="auto">
          <a:xfrm>
            <a:off x="5715000" y="1743075"/>
            <a:ext cx="2667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Exactly one:</a:t>
            </a:r>
          </a:p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 department has one and only one boss</a:t>
            </a:r>
          </a:p>
        </p:txBody>
      </p:sp>
      <p:sp>
        <p:nvSpPr>
          <p:cNvPr id="27667" name="TextBox 42"/>
          <p:cNvSpPr txBox="1">
            <a:spLocks noChangeArrowheads="1"/>
          </p:cNvSpPr>
          <p:nvPr/>
        </p:nvSpPr>
        <p:spPr bwMode="auto">
          <a:xfrm>
            <a:off x="5715000" y="3190875"/>
            <a:ext cx="2667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Zero or more:</a:t>
            </a:r>
          </a:p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employee has zero to many children</a:t>
            </a:r>
          </a:p>
        </p:txBody>
      </p:sp>
      <p:sp>
        <p:nvSpPr>
          <p:cNvPr id="27668" name="TextBox 43"/>
          <p:cNvSpPr txBox="1">
            <a:spLocks noChangeArrowheads="1"/>
          </p:cNvSpPr>
          <p:nvPr/>
        </p:nvSpPr>
        <p:spPr bwMode="auto">
          <a:xfrm>
            <a:off x="5715000" y="4638675"/>
            <a:ext cx="2667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One or more:</a:t>
            </a:r>
          </a:p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 boss is responsible for one or more employees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ig_06_05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00" y="177800"/>
            <a:ext cx="7377113" cy="651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85637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in many-to-many relationships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when attributes about the relationship between two classes needs to be recorded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are related to courses; a Grade class provides an attribute to describe this relationship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Illnesses are related to symptoms; a Treatment class provides an attribute to describe this relationship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0656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ig_06_06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77800"/>
            <a:ext cx="6248400" cy="651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8052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40000"/>
                <a:satMod val="400000"/>
              </a:schemeClr>
              <a:schemeClr val="bg2">
                <a:tint val="10000"/>
                <a:satMod val="20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043333" cy="45720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models represent system behavior</a:t>
            </a:r>
          </a:p>
          <a:p>
            <a:pPr>
              <a:spcBef>
                <a:spcPts val="60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models represent system objects and their relationships: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Places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Things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9294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 &amp; Aggregation Associations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 denotes inheritance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Properties and operations of the superclass are valid for the sub-class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Depicted as a solid line with a hollow arrow pointing at the superclass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Aggregation denotes a logical “a-part-of” relationship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Composition denotes a physical “a-part-of” relationship</a:t>
            </a:r>
          </a:p>
        </p:txBody>
      </p:sp>
    </p:spTree>
    <p:extLst>
      <p:ext uri="{BB962C8B-B14F-4D97-AF65-F5344CB8AC3E}">
        <p14:creationId xmlns:p14="http://schemas.microsoft.com/office/powerpoint/2010/main" val="4072431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ig_06_07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800" y="177800"/>
            <a:ext cx="7265988" cy="651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39172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ig_06_08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177800"/>
            <a:ext cx="8440738" cy="651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10227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ig_06_09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177800"/>
            <a:ext cx="8305800" cy="651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1421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219200" y="1219200"/>
            <a:ext cx="6781800" cy="49530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699" name="Title 2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1110555"/>
          </a:xfrm>
        </p:spPr>
        <p:txBody>
          <a:bodyPr/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Class Diagram</a:t>
            </a:r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09799" y="457201"/>
            <a:ext cx="4724401" cy="65532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Simplifying Class Diagrams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populated class diagrams of real-world system can be difficult to understand</a:t>
            </a:r>
          </a:p>
          <a:p>
            <a:pPr eaLnBrk="1" hangingPunct="1"/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너무 많아서 복잡해지면 간단하게 표현하여 이해한다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ways of simplifying class diagrams:</a:t>
            </a:r>
          </a:p>
          <a:p>
            <a:pPr lvl="1"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only concrete classes –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더 어려워 질 수 있다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view mechanism shows a subset of classes</a:t>
            </a:r>
          </a:p>
          <a:p>
            <a:pPr lvl="2"/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특정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use-case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에 해당하는 클래스만 그린다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lvl="2"/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클래스의 관계 중에서 관심있는 관계만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(generalization, aggregation, association)</a:t>
            </a:r>
          </a:p>
          <a:p>
            <a:pPr lvl="2"/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클래스의 일부만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이름과 관계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이름과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만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Packages show aggregations of classes (or any elements in UML)</a:t>
            </a:r>
          </a:p>
          <a:p>
            <a:pPr eaLnBrk="1" hangingPunct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Simplifying Class Diagrams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Packages show aggregations of classes (or any elements in UML)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: logical groups of classes</a:t>
            </a:r>
          </a:p>
          <a:p>
            <a:pPr lvl="2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3624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Diagrams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diagrams with instantiated classes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instead of a Doctor class, create an actual doctor, say Dr. Smith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Place values into each attribute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discover additional attributes, relationships and/or operations or those that are misplaced</a:t>
            </a:r>
          </a:p>
        </p:txBody>
      </p:sp>
    </p:spTree>
    <p:extLst>
      <p:ext uri="{BB962C8B-B14F-4D97-AF65-F5344CB8AC3E}">
        <p14:creationId xmlns:p14="http://schemas.microsoft.com/office/powerpoint/2010/main" val="21051406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219200" y="1447800"/>
            <a:ext cx="6705600" cy="48006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74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Object Diagram</a:t>
            </a:r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2686" y="1524000"/>
            <a:ext cx="4595314" cy="46482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7 Steps to Structural Models</a:t>
            </a: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spcBef>
                <a:spcPts val="600"/>
              </a:spcBef>
              <a:buFont typeface="Calibri" pitchFamily="34" charset="0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CRC Cards</a:t>
            </a:r>
          </a:p>
          <a:p>
            <a:pPr marL="514350" indent="-514350" eaLnBrk="1" hangingPunct="1">
              <a:spcBef>
                <a:spcPts val="600"/>
              </a:spcBef>
              <a:buFont typeface="Calibri" pitchFamily="34" charset="0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CRC Cards &amp; identify missing objects, attributes, operations and/or relationships</a:t>
            </a:r>
          </a:p>
          <a:p>
            <a:pPr marL="514350" indent="-514350" eaLnBrk="1" hangingPunct="1">
              <a:spcBef>
                <a:spcPts val="600"/>
              </a:spcBef>
              <a:buFont typeface="Calibri" pitchFamily="34" charset="0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Role-play the CRC cards—look for breakdowns &amp; correct; create new cards as necessary –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개인이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카드의  객체 역할 수행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eaLnBrk="1" hangingPunct="1">
              <a:spcBef>
                <a:spcPts val="600"/>
              </a:spcBef>
              <a:buFont typeface="Calibri" pitchFamily="34" charset="0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the class diagram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카드를 이용하여 객체 작성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\</a:t>
            </a:r>
          </a:p>
          <a:p>
            <a:pPr marL="850712" lvl="1" indent="-514350">
              <a:spcBef>
                <a:spcPts val="600"/>
              </a:spcBef>
              <a:buFont typeface="Calibri" pitchFamily="34" charset="0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operation, attribute, relationship</a:t>
            </a:r>
          </a:p>
          <a:p>
            <a:pPr marL="850712" lvl="1" indent="-514350">
              <a:spcBef>
                <a:spcPts val="600"/>
              </a:spcBef>
              <a:buFont typeface="Calibri" pitchFamily="34" charset="0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 private, operation public : default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값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50712" lvl="1" indent="-514350">
              <a:spcBef>
                <a:spcPts val="600"/>
              </a:spcBef>
              <a:buFont typeface="Calibri" pitchFamily="34" charset="0"/>
              <a:buAutoNum type="arabicPeriod"/>
            </a:pP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관계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정리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(aggregation, generalization)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Models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Drawn using an iterative process</a:t>
            </a:r>
          </a:p>
          <a:p>
            <a:pPr lvl="1" eaLnBrk="1" hangingPunct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drawn in a conceptual, business-centric way</a:t>
            </a:r>
          </a:p>
          <a:p>
            <a:pPr lvl="1" eaLnBrk="1" hangingPunct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refined in a technology-centric way describing the actual databases and files</a:t>
            </a:r>
          </a:p>
          <a:p>
            <a:pPr lvl="1" eaLnBrk="1" hangingPunct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and more detail is added in each iteration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vocabulary for analysts &amp; users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effective communication between analysts &amp; users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609600" y="-152400"/>
            <a:ext cx="8043333" cy="1336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6" rIns="91432" bIns="45716" numCol="1" anchor="b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600" kern="1200">
                <a:solidFill>
                  <a:schemeClr val="accent1"/>
                </a:solidFill>
                <a:latin typeface="Times New Roman"/>
                <a:ea typeface="ＭＳ Ｐゴシック" pitchFamily="-107" charset="-128"/>
                <a:cs typeface="Times New Roman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600">
                <a:solidFill>
                  <a:schemeClr val="accent1"/>
                </a:solidFill>
                <a:latin typeface="News Gothic MT" pitchFamily="-107" charset="0"/>
                <a:ea typeface="ＭＳ Ｐゴシック" pitchFamily="-107" charset="-128"/>
                <a:cs typeface="ＭＳ Ｐゴシック" pitchFamily="-107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600">
                <a:solidFill>
                  <a:schemeClr val="accent1"/>
                </a:solidFill>
                <a:latin typeface="News Gothic MT" pitchFamily="-107" charset="0"/>
                <a:ea typeface="ＭＳ Ｐゴシック" pitchFamily="-107" charset="-128"/>
                <a:cs typeface="ＭＳ Ｐゴシック" pitchFamily="-107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600">
                <a:solidFill>
                  <a:schemeClr val="accent1"/>
                </a:solidFill>
                <a:latin typeface="News Gothic MT" pitchFamily="-107" charset="0"/>
                <a:ea typeface="ＭＳ Ｐゴシック" pitchFamily="-107" charset="-128"/>
                <a:cs typeface="ＭＳ Ｐゴシック" pitchFamily="-107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600">
                <a:solidFill>
                  <a:schemeClr val="accent1"/>
                </a:solidFill>
                <a:latin typeface="News Gothic MT" pitchFamily="-107" charset="0"/>
                <a:ea typeface="ＭＳ Ｐゴシック" pitchFamily="-107" charset="-128"/>
                <a:cs typeface="ＭＳ Ｐゴシック" pitchFamily="-107" charset="-128"/>
              </a:defRPr>
            </a:lvl5pPr>
            <a:lvl6pPr marL="457159" algn="ctr" rtl="0" eaLnBrk="1" fontAlgn="base" hangingPunct="1">
              <a:spcBef>
                <a:spcPct val="0"/>
              </a:spcBef>
              <a:spcAft>
                <a:spcPct val="0"/>
              </a:spcAft>
              <a:defRPr sz="4600">
                <a:solidFill>
                  <a:schemeClr val="accent1"/>
                </a:solidFill>
                <a:latin typeface="News Gothic MT" pitchFamily="-107" charset="0"/>
                <a:ea typeface="ＭＳ Ｐゴシック" pitchFamily="-107" charset="-128"/>
                <a:cs typeface="ＭＳ Ｐゴシック" pitchFamily="-107" charset="-128"/>
              </a:defRPr>
            </a:lvl6pPr>
            <a:lvl7pPr marL="914318" algn="ctr" rtl="0" eaLnBrk="1" fontAlgn="base" hangingPunct="1">
              <a:spcBef>
                <a:spcPct val="0"/>
              </a:spcBef>
              <a:spcAft>
                <a:spcPct val="0"/>
              </a:spcAft>
              <a:defRPr sz="4600">
                <a:solidFill>
                  <a:schemeClr val="accent1"/>
                </a:solidFill>
                <a:latin typeface="News Gothic MT" pitchFamily="-107" charset="0"/>
                <a:ea typeface="ＭＳ Ｐゴシック" pitchFamily="-107" charset="-128"/>
                <a:cs typeface="ＭＳ Ｐゴシック" pitchFamily="-107" charset="-128"/>
              </a:defRPr>
            </a:lvl7pPr>
            <a:lvl8pPr marL="1371477" algn="ctr" rtl="0" eaLnBrk="1" fontAlgn="base" hangingPunct="1">
              <a:spcBef>
                <a:spcPct val="0"/>
              </a:spcBef>
              <a:spcAft>
                <a:spcPct val="0"/>
              </a:spcAft>
              <a:defRPr sz="4600">
                <a:solidFill>
                  <a:schemeClr val="accent1"/>
                </a:solidFill>
                <a:latin typeface="News Gothic MT" pitchFamily="-107" charset="0"/>
                <a:ea typeface="ＭＳ Ｐゴシック" pitchFamily="-107" charset="-128"/>
                <a:cs typeface="ＭＳ Ｐゴシック" pitchFamily="-107" charset="-128"/>
              </a:defRPr>
            </a:lvl8pPr>
            <a:lvl9pPr marL="1828637" algn="ctr" rtl="0" eaLnBrk="1" fontAlgn="base" hangingPunct="1">
              <a:spcBef>
                <a:spcPct val="0"/>
              </a:spcBef>
              <a:spcAft>
                <a:spcPct val="0"/>
              </a:spcAft>
              <a:defRPr sz="4600">
                <a:solidFill>
                  <a:schemeClr val="accent1"/>
                </a:solidFill>
                <a:latin typeface="News Gothic MT" pitchFamily="-107" charset="0"/>
                <a:ea typeface="ＭＳ Ｐゴシック" pitchFamily="-107" charset="-128"/>
                <a:cs typeface="ＭＳ Ｐゴシック" pitchFamily="-107" charset="-128"/>
              </a:defRPr>
            </a:lvl9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7 Steps to Structural Models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85439" y="1447800"/>
            <a:ext cx="8043333" cy="43442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 marL="348375" indent="-348375" algn="l" rtl="0" eaLnBrk="1" fontAlgn="base" hangingPunct="1">
              <a:spcBef>
                <a:spcPts val="1999"/>
              </a:spcBef>
              <a:spcAft>
                <a:spcPct val="0"/>
              </a:spcAft>
              <a:buClr>
                <a:srgbClr val="6FB7D7"/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rgbClr val="595959"/>
                </a:solidFill>
                <a:latin typeface="Times New Roman"/>
                <a:ea typeface="ＭＳ Ｐゴシック" pitchFamily="-107" charset="-128"/>
                <a:cs typeface="Times New Roman"/>
              </a:defRPr>
            </a:lvl1pPr>
            <a:lvl2pPr marL="684737" indent="-336362" algn="l" rtl="0" eaLnBrk="1" fontAlgn="base" hangingPunct="1">
              <a:spcBef>
                <a:spcPts val="603"/>
              </a:spcBef>
              <a:spcAft>
                <a:spcPct val="0"/>
              </a:spcAft>
              <a:buClr>
                <a:srgbClr val="215D77"/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rgbClr val="595959"/>
                </a:solidFill>
                <a:latin typeface="Times New Roman"/>
                <a:ea typeface="ＭＳ Ｐゴシック" pitchFamily="-107" charset="-128"/>
                <a:cs typeface="Times New Roman"/>
              </a:defRPr>
            </a:lvl2pPr>
            <a:lvl3pPr marL="967041" indent="-282304" algn="l" rtl="0" eaLnBrk="1" fontAlgn="base" hangingPunct="1">
              <a:spcBef>
                <a:spcPts val="603"/>
              </a:spcBef>
              <a:spcAft>
                <a:spcPct val="0"/>
              </a:spcAft>
              <a:buClr>
                <a:srgbClr val="6FB7D7"/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rgbClr val="595959"/>
                </a:solidFill>
                <a:latin typeface="Times New Roman"/>
                <a:ea typeface="ＭＳ Ｐゴシック" pitchFamily="-107" charset="-128"/>
                <a:cs typeface="Times New Roman"/>
              </a:defRPr>
            </a:lvl3pPr>
            <a:lvl4pPr marL="1262860" indent="-294317" algn="l" rtl="0" eaLnBrk="1" fontAlgn="base" hangingPunct="1">
              <a:spcBef>
                <a:spcPts val="603"/>
              </a:spcBef>
              <a:spcAft>
                <a:spcPct val="0"/>
              </a:spcAft>
              <a:buClr>
                <a:srgbClr val="215D77"/>
              </a:buClr>
              <a:buSzPct val="110000"/>
              <a:buFont typeface="Wingdings 2" pitchFamily="18" charset="2"/>
              <a:buChar char=""/>
              <a:defRPr kern="1200">
                <a:solidFill>
                  <a:srgbClr val="595959"/>
                </a:solidFill>
                <a:latin typeface="Times New Roman"/>
                <a:ea typeface="ＭＳ Ｐゴシック" pitchFamily="-107" charset="-128"/>
                <a:cs typeface="Times New Roman"/>
              </a:defRPr>
            </a:lvl4pPr>
            <a:lvl5pPr marL="1545164" indent="-282304" algn="l" rtl="0" eaLnBrk="1" fontAlgn="base" hangingPunct="1">
              <a:spcBef>
                <a:spcPts val="603"/>
              </a:spcBef>
              <a:spcAft>
                <a:spcPct val="0"/>
              </a:spcAft>
              <a:buClr>
                <a:srgbClr val="6FB7D7"/>
              </a:buClr>
              <a:buSzPct val="110000"/>
              <a:buFont typeface="Wingdings 2" pitchFamily="18" charset="2"/>
              <a:buChar char=""/>
              <a:defRPr kern="1200">
                <a:solidFill>
                  <a:srgbClr val="595959"/>
                </a:solidFill>
                <a:latin typeface="Times New Roman"/>
                <a:ea typeface="ＭＳ Ｐゴシック" pitchFamily="-107" charset="-128"/>
                <a:cs typeface="Times New Roman"/>
              </a:defRPr>
            </a:lvl5pPr>
            <a:lvl6pPr marL="2514376" indent="-228580" algn="l" defTabSz="91431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35" indent="-228580" algn="l" defTabSz="91431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95" indent="-228580" algn="l" defTabSz="91431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54" indent="-228580" algn="l" defTabSz="91431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spcBef>
                <a:spcPts val="600"/>
              </a:spcBef>
              <a:buFont typeface="+mj-lt"/>
              <a:buAutoNum type="arabicPeriod" startAt="5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the class diagram—remove unnecessary classes, attributes, operations and/or relationships</a:t>
            </a:r>
          </a:p>
          <a:p>
            <a:pPr marL="850712" lvl="1" indent="-514350">
              <a:spcBef>
                <a:spcPts val="600"/>
              </a:spcBef>
              <a:buFont typeface="+mj-lt"/>
              <a:buAutoNum type="arabicPeriod" startAt="5"/>
            </a:pP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지금까지는 더해 왔고 지금 </a:t>
            </a:r>
            <a:r>
              <a:rPr lang="ko-KR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부터는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제거한다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spcBef>
                <a:spcPts val="600"/>
              </a:spcBef>
              <a:buFont typeface="Calibri" pitchFamily="34" charset="0"/>
              <a:buAutoNum type="arabicPeriod" startAt="5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Incorporate patterns</a:t>
            </a:r>
          </a:p>
          <a:p>
            <a:pPr marL="850712" lvl="1" indent="-514350">
              <a:spcBef>
                <a:spcPts val="600"/>
              </a:spcBef>
              <a:buFont typeface="Calibri" pitchFamily="34" charset="0"/>
              <a:buAutoNum type="arabicPeriod" startAt="5"/>
            </a:pP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유사 패턴을 찾아서 적용 후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crc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카드 갱신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spcBef>
                <a:spcPts val="600"/>
              </a:spcBef>
              <a:buFont typeface="Calibri" pitchFamily="34" charset="0"/>
              <a:buAutoNum type="arabicPeriod" startAt="5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and validate the model</a:t>
            </a:r>
          </a:p>
        </p:txBody>
      </p:sp>
    </p:spTree>
    <p:extLst>
      <p:ext uri="{BB962C8B-B14F-4D97-AF65-F5344CB8AC3E}">
        <p14:creationId xmlns:p14="http://schemas.microsoft.com/office/powerpoint/2010/main" val="7176799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95815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CRC Cards &amp; Role-Playing</a:t>
            </a:r>
          </a:p>
        </p:txBody>
      </p:sp>
      <p:sp>
        <p:nvSpPr>
          <p:cNvPr id="8" name="타원 7"/>
          <p:cNvSpPr/>
          <p:nvPr/>
        </p:nvSpPr>
        <p:spPr>
          <a:xfrm>
            <a:off x="1981200" y="1676400"/>
            <a:ext cx="2438399" cy="80866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1.Create </a:t>
            </a:r>
            <a:r>
              <a:rPr lang="en-US" altLang="ko-KR" dirty="0" err="1"/>
              <a:t>crc</a:t>
            </a:r>
            <a:r>
              <a:rPr lang="en-US" altLang="ko-KR" dirty="0"/>
              <a:t> cards (textual </a:t>
            </a:r>
            <a:r>
              <a:rPr lang="en-US" altLang="ko-KR" dirty="0" err="1"/>
              <a:t>analys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5" name="구부러진 연결선 14"/>
          <p:cNvCxnSpPr>
            <a:stCxn id="8" idx="0"/>
            <a:endCxn id="5" idx="0"/>
          </p:cNvCxnSpPr>
          <p:nvPr/>
        </p:nvCxnSpPr>
        <p:spPr>
          <a:xfrm rot="16200000" flipH="1">
            <a:off x="4097024" y="779776"/>
            <a:ext cx="378452" cy="2171701"/>
          </a:xfrm>
          <a:prstGeom prst="curvedConnector3">
            <a:avLst>
              <a:gd name="adj1" fmla="val -6040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구부러진 연결선 26"/>
          <p:cNvCxnSpPr>
            <a:stCxn id="23" idx="3"/>
            <a:endCxn id="8" idx="1"/>
          </p:cNvCxnSpPr>
          <p:nvPr/>
        </p:nvCxnSpPr>
        <p:spPr>
          <a:xfrm>
            <a:off x="1905000" y="1708666"/>
            <a:ext cx="433295" cy="86160"/>
          </a:xfrm>
          <a:prstGeom prst="curvedConnector4">
            <a:avLst>
              <a:gd name="adj1" fmla="val 8793"/>
              <a:gd name="adj2" fmla="val -47964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/>
          <p:cNvGrpSpPr/>
          <p:nvPr/>
        </p:nvGrpSpPr>
        <p:grpSpPr>
          <a:xfrm>
            <a:off x="609600" y="1524000"/>
            <a:ext cx="1295400" cy="377514"/>
            <a:chOff x="609600" y="1524000"/>
            <a:chExt cx="1295400" cy="377514"/>
          </a:xfrm>
        </p:grpSpPr>
        <p:sp>
          <p:nvSpPr>
            <p:cNvPr id="23" name="TextBox 22"/>
            <p:cNvSpPr txBox="1"/>
            <p:nvPr/>
          </p:nvSpPr>
          <p:spPr>
            <a:xfrm>
              <a:off x="609600" y="1524000"/>
              <a:ext cx="1295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Use-case</a:t>
              </a:r>
              <a:endParaRPr lang="ko-KR" altLang="en-US" dirty="0"/>
            </a:p>
          </p:txBody>
        </p:sp>
        <p:cxnSp>
          <p:nvCxnSpPr>
            <p:cNvPr id="24" name="직선 연결선 23"/>
            <p:cNvCxnSpPr/>
            <p:nvPr/>
          </p:nvCxnSpPr>
          <p:spPr>
            <a:xfrm>
              <a:off x="838200" y="1524000"/>
              <a:ext cx="9144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>
              <a:off x="838200" y="1901514"/>
              <a:ext cx="9144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/>
          <p:cNvGrpSpPr/>
          <p:nvPr/>
        </p:nvGrpSpPr>
        <p:grpSpPr>
          <a:xfrm>
            <a:off x="4648200" y="2054852"/>
            <a:ext cx="1447801" cy="383548"/>
            <a:chOff x="5300018" y="2054852"/>
            <a:chExt cx="1447801" cy="383548"/>
          </a:xfrm>
        </p:grpSpPr>
        <p:sp>
          <p:nvSpPr>
            <p:cNvPr id="5" name="TextBox 4"/>
            <p:cNvSpPr txBox="1"/>
            <p:nvPr/>
          </p:nvSpPr>
          <p:spPr>
            <a:xfrm>
              <a:off x="5300018" y="2054852"/>
              <a:ext cx="14478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CRC cards</a:t>
              </a:r>
              <a:endParaRPr lang="ko-KR" altLang="en-US" dirty="0"/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5408176" y="2054852"/>
              <a:ext cx="118926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5410200" y="2438400"/>
              <a:ext cx="118926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타원 53"/>
          <p:cNvSpPr/>
          <p:nvPr/>
        </p:nvSpPr>
        <p:spPr>
          <a:xfrm>
            <a:off x="6481119" y="1456733"/>
            <a:ext cx="2438399" cy="50386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2.Review </a:t>
            </a:r>
            <a:r>
              <a:rPr lang="en-US" altLang="ko-KR" dirty="0" err="1"/>
              <a:t>crc</a:t>
            </a:r>
            <a:r>
              <a:rPr lang="en-US" altLang="ko-KR" dirty="0"/>
              <a:t> cards</a:t>
            </a:r>
            <a:endParaRPr lang="ko-KR" altLang="en-US" dirty="0"/>
          </a:p>
        </p:txBody>
      </p:sp>
      <p:cxnSp>
        <p:nvCxnSpPr>
          <p:cNvPr id="56" name="구부러진 연결선 55"/>
          <p:cNvCxnSpPr>
            <a:endCxn id="54" idx="2"/>
          </p:cNvCxnSpPr>
          <p:nvPr/>
        </p:nvCxnSpPr>
        <p:spPr>
          <a:xfrm flipV="1">
            <a:off x="5945625" y="1708666"/>
            <a:ext cx="535494" cy="346186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구부러진 연결선 57"/>
          <p:cNvCxnSpPr>
            <a:stCxn id="54" idx="4"/>
            <a:endCxn id="5" idx="3"/>
          </p:cNvCxnSpPr>
          <p:nvPr/>
        </p:nvCxnSpPr>
        <p:spPr>
          <a:xfrm rot="5400000">
            <a:off x="6758701" y="1297899"/>
            <a:ext cx="278919" cy="160431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타원 59"/>
          <p:cNvSpPr/>
          <p:nvPr/>
        </p:nvSpPr>
        <p:spPr>
          <a:xfrm>
            <a:off x="1119095" y="2874999"/>
            <a:ext cx="2438399" cy="50386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3.Role play</a:t>
            </a:r>
            <a:endParaRPr lang="ko-KR" altLang="en-US" dirty="0"/>
          </a:p>
        </p:txBody>
      </p:sp>
      <p:cxnSp>
        <p:nvCxnSpPr>
          <p:cNvPr id="62" name="구부러진 연결선 61"/>
          <p:cNvCxnSpPr>
            <a:stCxn id="5" idx="1"/>
            <a:endCxn id="60" idx="6"/>
          </p:cNvCxnSpPr>
          <p:nvPr/>
        </p:nvCxnSpPr>
        <p:spPr>
          <a:xfrm rot="10800000" flipV="1">
            <a:off x="3557494" y="2239518"/>
            <a:ext cx="1090706" cy="88741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구부러진 연결선 63"/>
          <p:cNvCxnSpPr>
            <a:stCxn id="60" idx="5"/>
            <a:endCxn id="5" idx="2"/>
          </p:cNvCxnSpPr>
          <p:nvPr/>
        </p:nvCxnSpPr>
        <p:spPr>
          <a:xfrm rot="5400000" flipH="1" flipV="1">
            <a:off x="3845804" y="1778779"/>
            <a:ext cx="880892" cy="2171702"/>
          </a:xfrm>
          <a:prstGeom prst="curvedConnector3">
            <a:avLst>
              <a:gd name="adj1" fmla="val -3432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타원 66"/>
          <p:cNvSpPr/>
          <p:nvPr/>
        </p:nvSpPr>
        <p:spPr>
          <a:xfrm>
            <a:off x="6234205" y="2874999"/>
            <a:ext cx="2438399" cy="66257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4.Create class diagram </a:t>
            </a:r>
            <a:endParaRPr lang="ko-KR" altLang="en-US" dirty="0"/>
          </a:p>
        </p:txBody>
      </p:sp>
      <p:cxnSp>
        <p:nvCxnSpPr>
          <p:cNvPr id="69" name="구부러진 연결선 68"/>
          <p:cNvCxnSpPr>
            <a:endCxn id="67" idx="1"/>
          </p:cNvCxnSpPr>
          <p:nvPr/>
        </p:nvCxnSpPr>
        <p:spPr>
          <a:xfrm>
            <a:off x="5945625" y="2438400"/>
            <a:ext cx="645675" cy="53363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0" name="그룹 69"/>
          <p:cNvGrpSpPr/>
          <p:nvPr/>
        </p:nvGrpSpPr>
        <p:grpSpPr>
          <a:xfrm>
            <a:off x="4508710" y="4038600"/>
            <a:ext cx="1447801" cy="383548"/>
            <a:chOff x="5300018" y="2054852"/>
            <a:chExt cx="1447801" cy="383548"/>
          </a:xfrm>
        </p:grpSpPr>
        <p:sp>
          <p:nvSpPr>
            <p:cNvPr id="71" name="TextBox 70"/>
            <p:cNvSpPr txBox="1"/>
            <p:nvPr/>
          </p:nvSpPr>
          <p:spPr>
            <a:xfrm>
              <a:off x="5300018" y="2054852"/>
              <a:ext cx="14478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Class Dia.</a:t>
              </a:r>
              <a:endParaRPr lang="ko-KR" altLang="en-US" dirty="0"/>
            </a:p>
          </p:txBody>
        </p:sp>
        <p:cxnSp>
          <p:nvCxnSpPr>
            <p:cNvPr id="72" name="직선 연결선 71"/>
            <p:cNvCxnSpPr/>
            <p:nvPr/>
          </p:nvCxnSpPr>
          <p:spPr>
            <a:xfrm>
              <a:off x="5408176" y="2054852"/>
              <a:ext cx="118926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/>
            <p:cNvCxnSpPr/>
            <p:nvPr/>
          </p:nvCxnSpPr>
          <p:spPr>
            <a:xfrm>
              <a:off x="5410200" y="2438400"/>
              <a:ext cx="118926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5" name="구부러진 연결선 74"/>
          <p:cNvCxnSpPr>
            <a:stCxn id="67" idx="2"/>
            <a:endCxn id="71" idx="0"/>
          </p:cNvCxnSpPr>
          <p:nvPr/>
        </p:nvCxnSpPr>
        <p:spPr>
          <a:xfrm rot="10800000" flipV="1">
            <a:off x="5232611" y="3206288"/>
            <a:ext cx="1001594" cy="8323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타원 76"/>
          <p:cNvSpPr/>
          <p:nvPr/>
        </p:nvSpPr>
        <p:spPr>
          <a:xfrm>
            <a:off x="1068772" y="4194231"/>
            <a:ext cx="2438399" cy="66257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5.Review class diagram </a:t>
            </a:r>
            <a:endParaRPr lang="ko-KR" altLang="en-US" dirty="0"/>
          </a:p>
        </p:txBody>
      </p:sp>
      <p:cxnSp>
        <p:nvCxnSpPr>
          <p:cNvPr id="79" name="구부러진 연결선 78"/>
          <p:cNvCxnSpPr>
            <a:stCxn id="71" idx="1"/>
            <a:endCxn id="77" idx="0"/>
          </p:cNvCxnSpPr>
          <p:nvPr/>
        </p:nvCxnSpPr>
        <p:spPr>
          <a:xfrm rot="10800000">
            <a:off x="2287972" y="4194232"/>
            <a:ext cx="2220738" cy="29035"/>
          </a:xfrm>
          <a:prstGeom prst="curvedConnector4">
            <a:avLst>
              <a:gd name="adj1" fmla="val 22550"/>
              <a:gd name="adj2" fmla="val 887326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구부러진 연결선 80"/>
          <p:cNvCxnSpPr>
            <a:stCxn id="77" idx="6"/>
          </p:cNvCxnSpPr>
          <p:nvPr/>
        </p:nvCxnSpPr>
        <p:spPr>
          <a:xfrm flipV="1">
            <a:off x="3507171" y="4400523"/>
            <a:ext cx="1109697" cy="12499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타원 82"/>
          <p:cNvSpPr/>
          <p:nvPr/>
        </p:nvSpPr>
        <p:spPr>
          <a:xfrm>
            <a:off x="3962400" y="5103318"/>
            <a:ext cx="2438399" cy="66257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6.Incorporatepatterns</a:t>
            </a:r>
            <a:endParaRPr lang="ko-KR" altLang="en-US" dirty="0"/>
          </a:p>
        </p:txBody>
      </p:sp>
      <p:grpSp>
        <p:nvGrpSpPr>
          <p:cNvPr id="84" name="그룹 83"/>
          <p:cNvGrpSpPr/>
          <p:nvPr/>
        </p:nvGrpSpPr>
        <p:grpSpPr>
          <a:xfrm>
            <a:off x="457201" y="5486401"/>
            <a:ext cx="2286000" cy="685800"/>
            <a:chOff x="5300018" y="2054852"/>
            <a:chExt cx="1447801" cy="1200329"/>
          </a:xfrm>
        </p:grpSpPr>
        <p:sp>
          <p:nvSpPr>
            <p:cNvPr id="85" name="TextBox 84"/>
            <p:cNvSpPr txBox="1"/>
            <p:nvPr/>
          </p:nvSpPr>
          <p:spPr>
            <a:xfrm>
              <a:off x="5300018" y="2054852"/>
              <a:ext cx="144780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Predefined reusable patterns (fig 5.5)</a:t>
              </a:r>
              <a:endParaRPr lang="ko-KR" altLang="en-US" dirty="0"/>
            </a:p>
          </p:txBody>
        </p:sp>
        <p:cxnSp>
          <p:nvCxnSpPr>
            <p:cNvPr id="86" name="직선 연결선 85"/>
            <p:cNvCxnSpPr/>
            <p:nvPr/>
          </p:nvCxnSpPr>
          <p:spPr>
            <a:xfrm>
              <a:off x="5408176" y="2054852"/>
              <a:ext cx="118926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>
              <a:off x="5410200" y="3255179"/>
              <a:ext cx="118926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구부러진 연결선 90"/>
          <p:cNvCxnSpPr>
            <a:stCxn id="85" idx="3"/>
            <a:endCxn id="83" idx="2"/>
          </p:cNvCxnSpPr>
          <p:nvPr/>
        </p:nvCxnSpPr>
        <p:spPr>
          <a:xfrm flipV="1">
            <a:off x="2743201" y="5434607"/>
            <a:ext cx="1219199" cy="39469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구부러진 연결선 93"/>
          <p:cNvCxnSpPr>
            <a:stCxn id="83" idx="0"/>
            <a:endCxn id="71" idx="2"/>
          </p:cNvCxnSpPr>
          <p:nvPr/>
        </p:nvCxnSpPr>
        <p:spPr>
          <a:xfrm rot="5400000" flipH="1" flipV="1">
            <a:off x="4859412" y="4730120"/>
            <a:ext cx="695386" cy="5101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타원 96"/>
          <p:cNvSpPr/>
          <p:nvPr/>
        </p:nvSpPr>
        <p:spPr>
          <a:xfrm>
            <a:off x="6481119" y="4459488"/>
            <a:ext cx="2438399" cy="66257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7.Review the model</a:t>
            </a:r>
            <a:endParaRPr lang="ko-KR" altLang="en-US" dirty="0"/>
          </a:p>
        </p:txBody>
      </p:sp>
      <p:cxnSp>
        <p:nvCxnSpPr>
          <p:cNvPr id="99" name="구부러진 연결선 98"/>
          <p:cNvCxnSpPr>
            <a:stCxn id="71" idx="3"/>
            <a:endCxn id="97" idx="2"/>
          </p:cNvCxnSpPr>
          <p:nvPr/>
        </p:nvCxnSpPr>
        <p:spPr>
          <a:xfrm>
            <a:off x="5956511" y="4223266"/>
            <a:ext cx="524608" cy="56751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7010400" y="2054852"/>
            <a:ext cx="1909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Missing </a:t>
            </a:r>
            <a:r>
              <a:rPr lang="en-US" altLang="ko-KR" dirty="0" err="1"/>
              <a:t>obj</a:t>
            </a:r>
            <a:r>
              <a:rPr lang="en-US" altLang="ko-KR" dirty="0"/>
              <a:t>, </a:t>
            </a:r>
            <a:r>
              <a:rPr lang="en-US" altLang="ko-KR" dirty="0" err="1"/>
              <a:t>att,op,rels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4017216" y="2815901"/>
            <a:ext cx="1909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additional </a:t>
            </a:r>
            <a:r>
              <a:rPr lang="en-US" altLang="ko-KR" dirty="0" err="1"/>
              <a:t>obj</a:t>
            </a:r>
            <a:r>
              <a:rPr lang="en-US" altLang="ko-KR" dirty="0"/>
              <a:t>, </a:t>
            </a:r>
            <a:r>
              <a:rPr lang="en-US" altLang="ko-KR" dirty="0" err="1"/>
              <a:t>att,op,rels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685443" y="4428986"/>
            <a:ext cx="1909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존재이유</a:t>
            </a:r>
          </a:p>
        </p:txBody>
      </p:sp>
    </p:spTree>
    <p:extLst>
      <p:ext uri="{BB962C8B-B14F-4D97-AF65-F5344CB8AC3E}">
        <p14:creationId xmlns:p14="http://schemas.microsoft.com/office/powerpoint/2010/main" val="9171390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Verifying &amp; Validating the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Analyst presents to developers &amp; users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Walks through the model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explanations &amp; reasoning behind each class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Rules</a:t>
            </a:r>
          </a:p>
          <a:p>
            <a:pPr marL="805575" lvl="1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CRC card is associated with a class</a:t>
            </a:r>
          </a:p>
          <a:p>
            <a:pPr marL="805575" lvl="1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 on the front of the card are included as operations on the class diagram</a:t>
            </a:r>
          </a:p>
          <a:p>
            <a:pPr marL="805575" lvl="1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Collaborators on the front of the card imply a relationship on the back of the card</a:t>
            </a:r>
          </a:p>
          <a:p>
            <a:pPr marL="805575" lvl="1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 on the back of the card are listed as attributes on the class diagram</a:t>
            </a:r>
          </a:p>
        </p:txBody>
      </p:sp>
    </p:spTree>
    <p:extLst>
      <p:ext uri="{BB962C8B-B14F-4D97-AF65-F5344CB8AC3E}">
        <p14:creationId xmlns:p14="http://schemas.microsoft.com/office/powerpoint/2010/main" val="19068298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Rules for Validating &amp; Verifying the Model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 on the back of the CRC card each have a data type (e.g., salary implies a number format)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 startAt="5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Relationships on the back of the card must be properly depicted on the class diagram</a:t>
            </a:r>
          </a:p>
          <a:p>
            <a:pPr marL="793562" lvl="1" indent="-457200">
              <a:spcBef>
                <a:spcPts val="600"/>
              </a:spcBef>
              <a:buFont typeface="+mj-lt"/>
              <a:buAutoNum type="alphaLcParenR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Aggregation/Association</a:t>
            </a:r>
          </a:p>
          <a:p>
            <a:pPr marL="793562" lvl="1" indent="-457200">
              <a:spcBef>
                <a:spcPts val="600"/>
              </a:spcBef>
              <a:buFont typeface="+mj-lt"/>
              <a:buAutoNum type="alphaLcParenR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Multiplicity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 startAt="5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 classes are used only to include attributes that describe a relationship</a:t>
            </a:r>
          </a:p>
        </p:txBody>
      </p:sp>
    </p:spTree>
    <p:extLst>
      <p:ext uri="{BB962C8B-B14F-4D97-AF65-F5344CB8AC3E}">
        <p14:creationId xmlns:p14="http://schemas.microsoft.com/office/powerpoint/2010/main" val="39200421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EXAMPLE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822" y="1600200"/>
            <a:ext cx="8043333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533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84" y="0"/>
            <a:ext cx="9067800" cy="684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038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676400"/>
            <a:ext cx="7010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245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066800"/>
            <a:ext cx="8153400" cy="21336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24200"/>
            <a:ext cx="7848600" cy="274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8351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124200"/>
            <a:ext cx="7848600" cy="16764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914400"/>
            <a:ext cx="80010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1296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9" y="228599"/>
            <a:ext cx="8534401" cy="563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260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Models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1588" eaLnBrk="1" hangingPunct="1">
              <a:buFont typeface="Arial" charset="0"/>
              <a:buNone/>
              <a:defRPr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goal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to discover the key data contained in the problem domain and to build a structural model of the objects</a:t>
            </a:r>
          </a:p>
          <a:p>
            <a:pPr eaLnBrk="1" hangingPunct="1">
              <a:defRPr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loud 5"/>
          <p:cNvSpPr/>
          <p:nvPr/>
        </p:nvSpPr>
        <p:spPr>
          <a:xfrm>
            <a:off x="838200" y="3821113"/>
            <a:ext cx="2971800" cy="1905000"/>
          </a:xfrm>
          <a:prstGeom prst="cloud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loud 6"/>
          <p:cNvSpPr/>
          <p:nvPr/>
        </p:nvSpPr>
        <p:spPr>
          <a:xfrm>
            <a:off x="5715000" y="3744913"/>
            <a:ext cx="2590800" cy="1676400"/>
          </a:xfrm>
          <a:prstGeom prst="cloud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rved Down Arrow 7"/>
          <p:cNvSpPr/>
          <p:nvPr/>
        </p:nvSpPr>
        <p:spPr>
          <a:xfrm>
            <a:off x="2438400" y="3440113"/>
            <a:ext cx="4267200" cy="91440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43" name="TextBox 8"/>
          <p:cNvSpPr txBox="1">
            <a:spLocks noChangeArrowheads="1"/>
          </p:cNvSpPr>
          <p:nvPr/>
        </p:nvSpPr>
        <p:spPr bwMode="auto">
          <a:xfrm>
            <a:off x="1449388" y="5726113"/>
            <a:ext cx="194155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Problem Domain</a:t>
            </a:r>
          </a:p>
        </p:txBody>
      </p:sp>
      <p:sp>
        <p:nvSpPr>
          <p:cNvPr id="14344" name="TextBox 9"/>
          <p:cNvSpPr txBox="1">
            <a:spLocks noChangeArrowheads="1"/>
          </p:cNvSpPr>
          <p:nvPr/>
        </p:nvSpPr>
        <p:spPr bwMode="auto">
          <a:xfrm>
            <a:off x="6172200" y="5421313"/>
            <a:ext cx="194155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Solution Domain</a:t>
            </a:r>
          </a:p>
        </p:txBody>
      </p:sp>
      <p:sp>
        <p:nvSpPr>
          <p:cNvPr id="11" name="Cube 10"/>
          <p:cNvSpPr/>
          <p:nvPr/>
        </p:nvSpPr>
        <p:spPr>
          <a:xfrm>
            <a:off x="2362200" y="4811713"/>
            <a:ext cx="381000" cy="381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202113"/>
            <a:ext cx="48418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886200" y="3600450"/>
            <a:ext cx="1600118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</a:p>
          <a:p>
            <a:pPr>
              <a:defRPr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</a:p>
        </p:txBody>
      </p:sp>
      <p:pic>
        <p:nvPicPr>
          <p:cNvPr id="14348" name="Picture 13" descr="Slide1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4495800"/>
            <a:ext cx="687388" cy="65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9" name="Picture 14" descr="Slide2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4114800"/>
            <a:ext cx="63658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9" y="228600"/>
            <a:ext cx="8763000" cy="571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90800" y="5943600"/>
            <a:ext cx="1828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Fig 5-20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31520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09600"/>
            <a:ext cx="8348133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1487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381000"/>
            <a:ext cx="86106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5752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503" y="1143000"/>
            <a:ext cx="8772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0301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14450" y="285750"/>
            <a:ext cx="6362700" cy="88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156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914400"/>
            <a:ext cx="72912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774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Structural Models</a:t>
            </a:r>
          </a:p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CRC Cards</a:t>
            </a:r>
          </a:p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Diagrams</a:t>
            </a:r>
          </a:p>
          <a:p>
            <a:pPr eaLnBrk="1" hangingPunct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Creating CRC Cards and Class Diagrams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Classes, Attributes, &amp; Operations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>
          <a:xfrm>
            <a:off x="3505200" y="1600200"/>
            <a:ext cx="5029200" cy="4525963"/>
          </a:xfrm>
        </p:spPr>
        <p:txBody>
          <a:bodyPr/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</a:t>
            </a:r>
          </a:p>
          <a:p>
            <a:pPr marL="463550" lvl="1" indent="-6350" eaLnBrk="1" hangingPunct="1">
              <a:buFont typeface="Arial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Templates for instances of people, places, or things</a:t>
            </a:r>
          </a:p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</a:t>
            </a:r>
          </a:p>
          <a:p>
            <a:pPr marL="463550" lvl="1" indent="-6350" eaLnBrk="1" hangingPunct="1">
              <a:buFont typeface="Arial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Properties that describe the state of an instance of a class (an object)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</a:t>
            </a:r>
          </a:p>
          <a:p>
            <a:pPr marL="463550" lvl="1" indent="-6350" eaLnBrk="1" hangingPunct="1">
              <a:buFont typeface="Arial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Actions or functions that a class can perform</a:t>
            </a:r>
          </a:p>
        </p:txBody>
      </p:sp>
      <p:pic>
        <p:nvPicPr>
          <p:cNvPr id="5" name="Picture 4" descr="Slid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505075"/>
            <a:ext cx="1838325" cy="17621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Right Arrow 12"/>
          <p:cNvSpPr/>
          <p:nvPr/>
        </p:nvSpPr>
        <p:spPr>
          <a:xfrm rot="9026322">
            <a:off x="2757488" y="2093913"/>
            <a:ext cx="838200" cy="228600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ight Arrow 13"/>
          <p:cNvSpPr/>
          <p:nvPr/>
        </p:nvSpPr>
        <p:spPr>
          <a:xfrm rot="11426290">
            <a:off x="2824163" y="3063875"/>
            <a:ext cx="685800" cy="228600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ight Arrow 14"/>
          <p:cNvSpPr/>
          <p:nvPr/>
        </p:nvSpPr>
        <p:spPr>
          <a:xfrm rot="12941288">
            <a:off x="2894013" y="4292600"/>
            <a:ext cx="685800" cy="228600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548822" y="108645"/>
            <a:ext cx="8043333" cy="1034355"/>
          </a:xfrm>
        </p:spPr>
        <p:txBody>
          <a:bodyPr/>
          <a:lstStyle/>
          <a:p>
            <a:pPr eaLnBrk="1" hangingPunct="1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Relationships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821" y="1219200"/>
            <a:ext cx="8043333" cy="4648497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defRPr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 how classes relate to one another</a:t>
            </a:r>
          </a:p>
          <a:p>
            <a:pPr eaLnBrk="1" hangingPunct="1">
              <a:defRPr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basic types in UML</a:t>
            </a:r>
          </a:p>
          <a:p>
            <a:pPr marL="971550" lvl="1" indent="-514350" eaLnBrk="1" hangingPunct="1">
              <a:buFont typeface="Wingdings" pitchFamily="2" charset="2"/>
              <a:buChar char="§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</a:t>
            </a:r>
          </a:p>
          <a:p>
            <a:pPr marL="1253854" lvl="2" indent="-514350">
              <a:buFont typeface="Arial" pitchFamily="34" charset="0"/>
              <a:buChar char="•"/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inheritance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attributes and operations</a:t>
            </a:r>
          </a:p>
          <a:p>
            <a:pPr marL="1253854" lvl="2" indent="-514350">
              <a:buFont typeface="Arial" pitchFamily="34" charset="0"/>
              <a:buChar char="•"/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relationships that are “a-kind-of”</a:t>
            </a:r>
          </a:p>
          <a:p>
            <a:pPr marL="971550" lvl="1" indent="-514350" eaLnBrk="1" hangingPunct="1">
              <a:buFont typeface="Wingdings" pitchFamily="2" charset="2"/>
              <a:buChar char="§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Aggregation</a:t>
            </a:r>
          </a:p>
          <a:p>
            <a:pPr marL="1253854" lvl="2" indent="-514350">
              <a:buFont typeface="Arial" pitchFamily="34" charset="0"/>
              <a:buChar char="•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Relates parts to wholes or assemblies</a:t>
            </a:r>
          </a:p>
          <a:p>
            <a:pPr marL="1253854" lvl="2" indent="-514350">
              <a:buFont typeface="Arial" pitchFamily="34" charset="0"/>
              <a:buChar char="•"/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relationships that are “a-part-of” or “has-parts” </a:t>
            </a:r>
          </a:p>
          <a:p>
            <a:pPr marL="971550" lvl="1" indent="-514350">
              <a:buFont typeface="Wingdings" pitchFamily="2" charset="2"/>
              <a:buChar char="§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</a:t>
            </a:r>
          </a:p>
          <a:p>
            <a:pPr marL="1253854" lvl="2" indent="-514350">
              <a:buFont typeface="Arial" pitchFamily="34" charset="0"/>
              <a:buChar char="•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Miscellaneous relationships between classes</a:t>
            </a:r>
          </a:p>
          <a:p>
            <a:pPr marL="1252728" lvl="2" indent="-512064">
              <a:buFont typeface="Arial" pitchFamily="34" charset="0"/>
              <a:buChar char="•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Usually a weaker form of aggregation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Identification</a:t>
            </a:r>
          </a:p>
        </p:txBody>
      </p:sp>
      <p:sp>
        <p:nvSpPr>
          <p:cNvPr id="3379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Textual analysis of use-case information</a:t>
            </a:r>
          </a:p>
          <a:p>
            <a:pPr lvl="1"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Nouns suggest classes</a:t>
            </a:r>
          </a:p>
          <a:p>
            <a:pPr lvl="1"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Verbs suggest operations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Creates a rough first cut to provide an object list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219200" y="4038600"/>
            <a:ext cx="12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Use-case description</a:t>
            </a:r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1066800" y="4038600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66800" y="4648200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타원 4"/>
          <p:cNvSpPr/>
          <p:nvPr/>
        </p:nvSpPr>
        <p:spPr>
          <a:xfrm>
            <a:off x="3352800" y="4038600"/>
            <a:ext cx="1905000" cy="10668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Textual Analysis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72200" y="4459069"/>
            <a:ext cx="2191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Potential object Potential operation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/>
        </p:nvCxnSpPr>
        <p:spPr>
          <a:xfrm>
            <a:off x="6248400" y="4459069"/>
            <a:ext cx="2057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6248400" y="5068669"/>
            <a:ext cx="21151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구부러진 연결선 12"/>
          <p:cNvCxnSpPr>
            <a:stCxn id="2" idx="3"/>
            <a:endCxn id="5" idx="2"/>
          </p:cNvCxnSpPr>
          <p:nvPr/>
        </p:nvCxnSpPr>
        <p:spPr>
          <a:xfrm>
            <a:off x="2514600" y="4361766"/>
            <a:ext cx="838200" cy="21023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구부러진 연결선 14"/>
          <p:cNvCxnSpPr>
            <a:stCxn id="5" idx="6"/>
            <a:endCxn id="9" idx="1"/>
          </p:cNvCxnSpPr>
          <p:nvPr/>
        </p:nvCxnSpPr>
        <p:spPr>
          <a:xfrm>
            <a:off x="5257800" y="4572000"/>
            <a:ext cx="914400" cy="21023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876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Identification</a:t>
            </a:r>
          </a:p>
        </p:txBody>
      </p:sp>
      <p:pic>
        <p:nvPicPr>
          <p:cNvPr id="14" name="Picture 2" descr="fig_06_11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45122"/>
            <a:ext cx="8686800" cy="4650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04503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1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</a:majorFont>
      <a:minorFont>
        <a:latin typeface="News Gothic MT"/>
        <a:ea typeface=""/>
        <a:cs typeface=""/>
        <a:font script="Jpan" typeface="ＭＳ Ｐゴシック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7522</TotalTime>
  <Words>1775</Words>
  <Application>Microsoft Macintosh PowerPoint</Application>
  <PresentationFormat>화면 슬라이드 쇼(4:3)</PresentationFormat>
  <Paragraphs>291</Paragraphs>
  <Slides>56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56</vt:i4>
      </vt:variant>
    </vt:vector>
  </HeadingPairs>
  <TitlesOfParts>
    <vt:vector size="63" baseType="lpstr">
      <vt:lpstr>Arial</vt:lpstr>
      <vt:lpstr>Calibri</vt:lpstr>
      <vt:lpstr>News Gothic MT</vt:lpstr>
      <vt:lpstr>Times New Roman</vt:lpstr>
      <vt:lpstr>Wingdings</vt:lpstr>
      <vt:lpstr>Wingdings 2</vt:lpstr>
      <vt:lpstr>Theme1</vt:lpstr>
      <vt:lpstr>Chapter 5: Structural Modeling</vt:lpstr>
      <vt:lpstr>Objectives</vt:lpstr>
      <vt:lpstr>Introduction</vt:lpstr>
      <vt:lpstr>Structural Models</vt:lpstr>
      <vt:lpstr>Structural Models</vt:lpstr>
      <vt:lpstr>Classes, Attributes, &amp; Operations</vt:lpstr>
      <vt:lpstr>Relationships</vt:lpstr>
      <vt:lpstr>Object Identification</vt:lpstr>
      <vt:lpstr>Object Identification</vt:lpstr>
      <vt:lpstr>Object Identification</vt:lpstr>
      <vt:lpstr>Object Identification (cont.)</vt:lpstr>
      <vt:lpstr>Object Identification (cont.)</vt:lpstr>
      <vt:lpstr>Object Identification (cont.)</vt:lpstr>
      <vt:lpstr>CRC(class responsibility collaborations) Cards</vt:lpstr>
      <vt:lpstr>Front-Side of a CRC Card</vt:lpstr>
      <vt:lpstr>Back-Side of a CRC Card</vt:lpstr>
      <vt:lpstr>CRC Cards &amp; Role-Playing</vt:lpstr>
      <vt:lpstr>CRC Cards &amp; Role-Playing</vt:lpstr>
      <vt:lpstr>Role-Playing</vt:lpstr>
      <vt:lpstr>Class Diagrams</vt:lpstr>
      <vt:lpstr>Class Diagrams</vt:lpstr>
      <vt:lpstr>Attributes</vt:lpstr>
      <vt:lpstr>Operations</vt:lpstr>
      <vt:lpstr>Relationships</vt:lpstr>
      <vt:lpstr>PowerPoint 프레젠테이션</vt:lpstr>
      <vt:lpstr>Multiplicities</vt:lpstr>
      <vt:lpstr>PowerPoint 프레젠테이션</vt:lpstr>
      <vt:lpstr>Association Classes</vt:lpstr>
      <vt:lpstr>PowerPoint 프레젠테이션</vt:lpstr>
      <vt:lpstr>Generalization &amp; Aggregation Associations</vt:lpstr>
      <vt:lpstr>PowerPoint 프레젠테이션</vt:lpstr>
      <vt:lpstr>PowerPoint 프레젠테이션</vt:lpstr>
      <vt:lpstr>PowerPoint 프레젠테이션</vt:lpstr>
      <vt:lpstr>Sample Class Diagram</vt:lpstr>
      <vt:lpstr>Simplifying Class Diagrams</vt:lpstr>
      <vt:lpstr>Simplifying Class Diagrams</vt:lpstr>
      <vt:lpstr>Object Diagrams</vt:lpstr>
      <vt:lpstr>Example Object Diagram</vt:lpstr>
      <vt:lpstr>7 Steps to Structural Models</vt:lpstr>
      <vt:lpstr>PowerPoint 프레젠테이션</vt:lpstr>
      <vt:lpstr>CRC Cards &amp; Role-Playing</vt:lpstr>
      <vt:lpstr>Verifying &amp; Validating the Model</vt:lpstr>
      <vt:lpstr>Rules for Validating &amp; Verifying the Model (cont.)</vt:lpstr>
      <vt:lpstr>EXAMPLE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Summary</vt:lpstr>
    </vt:vector>
  </TitlesOfParts>
  <Company>USMA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Project Selection &amp; Management</dc:title>
  <dc:creator>Fernando Maymí</dc:creator>
  <cp:lastModifiedBy>이 호경</cp:lastModifiedBy>
  <cp:revision>101</cp:revision>
  <dcterms:created xsi:type="dcterms:W3CDTF">2015-01-22T13:37:01Z</dcterms:created>
  <dcterms:modified xsi:type="dcterms:W3CDTF">2019-10-14T10:15:40Z</dcterms:modified>
</cp:coreProperties>
</file>

<file path=docProps/thumbnail.jpeg>
</file>